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</p:sldMasterIdLst>
  <p:sldIdLst>
    <p:sldId id="258" r:id="rId5"/>
    <p:sldId id="1606" r:id="rId6"/>
    <p:sldId id="1608" r:id="rId7"/>
    <p:sldId id="1665" r:id="rId8"/>
    <p:sldId id="1625" r:id="rId9"/>
    <p:sldId id="1666" r:id="rId10"/>
    <p:sldId id="1610" r:id="rId11"/>
    <p:sldId id="1614" r:id="rId12"/>
    <p:sldId id="1615" r:id="rId13"/>
    <p:sldId id="1611" r:id="rId14"/>
    <p:sldId id="1616" r:id="rId15"/>
    <p:sldId id="1618" r:id="rId16"/>
    <p:sldId id="1620" r:id="rId17"/>
    <p:sldId id="1619" r:id="rId18"/>
    <p:sldId id="1612" r:id="rId19"/>
    <p:sldId id="1653" r:id="rId20"/>
    <p:sldId id="1621" r:id="rId21"/>
    <p:sldId id="1627" r:id="rId22"/>
    <p:sldId id="1628" r:id="rId23"/>
    <p:sldId id="1626" r:id="rId24"/>
    <p:sldId id="1622" r:id="rId25"/>
    <p:sldId id="1623" r:id="rId26"/>
    <p:sldId id="1624" r:id="rId27"/>
    <p:sldId id="1629" r:id="rId28"/>
    <p:sldId id="1655" r:id="rId29"/>
    <p:sldId id="1636" r:id="rId30"/>
    <p:sldId id="1641" r:id="rId31"/>
    <p:sldId id="1637" r:id="rId32"/>
    <p:sldId id="1638" r:id="rId33"/>
    <p:sldId id="1639" r:id="rId34"/>
    <p:sldId id="1640" r:id="rId35"/>
    <p:sldId id="1643" r:id="rId36"/>
    <p:sldId id="264" r:id="rId37"/>
    <p:sldId id="1660" r:id="rId38"/>
    <p:sldId id="1651" r:id="rId39"/>
    <p:sldId id="1656" r:id="rId40"/>
    <p:sldId id="1654" r:id="rId41"/>
    <p:sldId id="1662" r:id="rId42"/>
    <p:sldId id="1644" r:id="rId43"/>
    <p:sldId id="1664" r:id="rId44"/>
    <p:sldId id="795" r:id="rId45"/>
    <p:sldId id="1661" r:id="rId46"/>
    <p:sldId id="1647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E0CDD5CD-4C88-486D-8B1D-734182418C9C}">
          <p14:sldIdLst/>
        </p14:section>
        <p14:section name="Palette Info" id="{3AAA218F-4A67-49E2-B85C-EA6145A17842}">
          <p14:sldIdLst/>
        </p14:section>
        <p14:section name="Title" id="{ABD28655-CE12-42B6-8B03-D965EC2612A7}">
          <p14:sldIdLst>
            <p14:sldId id="258"/>
          </p14:sldIdLst>
        </p14:section>
        <p14:section name="Contest" id="{7270F9E7-0B8C-4281-8B82-4D4413762D02}">
          <p14:sldIdLst>
            <p14:sldId id="1606"/>
            <p14:sldId id="1608"/>
            <p14:sldId id="1665"/>
            <p14:sldId id="1625"/>
            <p14:sldId id="1666"/>
            <p14:sldId id="1610"/>
            <p14:sldId id="1614"/>
            <p14:sldId id="1615"/>
            <p14:sldId id="1611"/>
            <p14:sldId id="1616"/>
            <p14:sldId id="1618"/>
            <p14:sldId id="1620"/>
            <p14:sldId id="1619"/>
            <p14:sldId id="1612"/>
            <p14:sldId id="1653"/>
            <p14:sldId id="1621"/>
            <p14:sldId id="1627"/>
            <p14:sldId id="1628"/>
            <p14:sldId id="1626"/>
            <p14:sldId id="1622"/>
            <p14:sldId id="1623"/>
            <p14:sldId id="1624"/>
            <p14:sldId id="1629"/>
            <p14:sldId id="1655"/>
            <p14:sldId id="1636"/>
            <p14:sldId id="1641"/>
            <p14:sldId id="1637"/>
            <p14:sldId id="1638"/>
            <p14:sldId id="1639"/>
            <p14:sldId id="1640"/>
            <p14:sldId id="1643"/>
            <p14:sldId id="264"/>
            <p14:sldId id="1660"/>
            <p14:sldId id="1651"/>
            <p14:sldId id="1656"/>
            <p14:sldId id="1654"/>
            <p14:sldId id="1662"/>
            <p14:sldId id="1644"/>
            <p14:sldId id="1664"/>
            <p14:sldId id="795"/>
            <p14:sldId id="1661"/>
            <p14:sldId id="1647"/>
          </p14:sldIdLst>
        </p14:section>
        <p14:section name="Text Layout" id="{8E9AF638-65AA-4E3B-AD3C-523D06C9711E}">
          <p14:sldIdLst/>
        </p14:section>
        <p14:section name="Blank" id="{EFB078EC-43E0-4C15-9FC7-B0EE9F060222}">
          <p14:sldIdLst/>
        </p14:section>
        <p14:section name="Charts &amp; table" id="{22EDBBD9-CFF3-4EC0-81D5-34252DFC51EA}">
          <p14:sldIdLst/>
        </p14:section>
        <p14:section name="Examples of Photography" id="{A1CE0C5D-DB10-4412-859D-6767D773A8AF}">
          <p14:sldIdLst/>
        </p14:section>
        <p14:section name="Icon Library" id="{0816EF21-7C87-4A69-A9B0-9FA49B63B25F}">
          <p14:sldIdLst/>
        </p14:section>
        <p14:section name="Ending" id="{91A64690-FE25-4F23-892A-2BFE5D24960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7373"/>
    <a:srgbClr val="505050"/>
    <a:srgbClr val="2F2F2F"/>
    <a:srgbClr val="87B519"/>
    <a:srgbClr val="187D2D"/>
    <a:srgbClr val="E6E6E6"/>
    <a:srgbClr val="D63D19"/>
    <a:srgbClr val="FFFFFF"/>
    <a:srgbClr val="2E73B4"/>
    <a:srgbClr val="3DA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11" autoAdjust="0"/>
    <p:restoredTop sz="92692" autoAdjust="0"/>
  </p:normalViewPr>
  <p:slideViewPr>
    <p:cSldViewPr snapToGrid="0">
      <p:cViewPr varScale="1">
        <p:scale>
          <a:sx n="52" d="100"/>
          <a:sy n="52" d="100"/>
        </p:scale>
        <p:origin x="77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1600" b="0" i="0">
                <a:latin typeface="+mn-lt"/>
              </a:rPr>
              <a:t>Une</a:t>
            </a:r>
            <a:r>
              <a:rPr lang="en-US" sz="1600" b="0" i="0" baseline="0">
                <a:latin typeface="+mn-lt"/>
              </a:rPr>
              <a:t> </a:t>
            </a:r>
            <a:r>
              <a:rPr lang="en-US" sz="1600" b="0" i="0" baseline="0" err="1">
                <a:latin typeface="+mn-lt"/>
              </a:rPr>
              <a:t>société</a:t>
            </a:r>
            <a:r>
              <a:rPr lang="en-US" sz="1600" b="0" i="0" baseline="0">
                <a:latin typeface="+mn-lt"/>
              </a:rPr>
              <a:t> </a:t>
            </a:r>
            <a:r>
              <a:rPr lang="en-US" sz="1600" b="0" i="0" baseline="0" err="1">
                <a:latin typeface="+mn-lt"/>
              </a:rPr>
              <a:t>en</a:t>
            </a:r>
            <a:r>
              <a:rPr lang="en-US" sz="1600" b="0" i="0" baseline="0">
                <a:latin typeface="+mn-lt"/>
              </a:rPr>
              <a:t> forte </a:t>
            </a:r>
            <a:r>
              <a:rPr lang="en-US" sz="1600" b="0" i="0" baseline="0" err="1">
                <a:latin typeface="+mn-lt"/>
              </a:rPr>
              <a:t>croissance</a:t>
            </a:r>
            <a:endParaRPr lang="en-US" sz="1600" b="0" i="0">
              <a:latin typeface="+mn-lt"/>
            </a:endParaRPr>
          </a:p>
        </c:rich>
      </c:tx>
      <c:layout>
        <c:manualLayout>
          <c:xMode val="edge"/>
          <c:yMode val="edge"/>
          <c:x val="4.4104185589020056E-3"/>
          <c:y val="4.15054818802101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6.9551142061506727E-2"/>
          <c:y val="0.1523293307598437"/>
          <c:w val="0.90810912834772717"/>
          <c:h val="0.728174840406317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M€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58-420F-807B-49BF927DD301}"/>
              </c:ext>
            </c:extLst>
          </c:dPt>
          <c:cat>
            <c:strRef>
              <c:f>Feuil1!$A$2:$A$6</c:f>
              <c:strCache>
                <c:ptCount val="5"/>
                <c:pt idx="0">
                  <c:v>CA 2014</c:v>
                </c:pt>
                <c:pt idx="1">
                  <c:v>CA 2015</c:v>
                </c:pt>
                <c:pt idx="2">
                  <c:v>CA 2016</c:v>
                </c:pt>
                <c:pt idx="3">
                  <c:v>CA 2017</c:v>
                </c:pt>
                <c:pt idx="4">
                  <c:v>CA 2018</c:v>
                </c:pt>
              </c:strCache>
            </c:strRef>
          </c:cat>
          <c:val>
            <c:numRef>
              <c:f>Feuil1!$B$2:$B$6</c:f>
              <c:numCache>
                <c:formatCode>General</c:formatCode>
                <c:ptCount val="5"/>
                <c:pt idx="0">
                  <c:v>5</c:v>
                </c:pt>
                <c:pt idx="1">
                  <c:v>8.5</c:v>
                </c:pt>
                <c:pt idx="2">
                  <c:v>11</c:v>
                </c:pt>
                <c:pt idx="3">
                  <c:v>15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58-420F-807B-49BF927DD3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471783400"/>
        <c:axId val="611525016"/>
      </c:barChart>
      <c:catAx>
        <c:axId val="471783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11525016"/>
        <c:crosses val="autoZero"/>
        <c:auto val="1"/>
        <c:lblAlgn val="ctr"/>
        <c:lblOffset val="100"/>
        <c:noMultiLvlLbl val="0"/>
      </c:catAx>
      <c:valAx>
        <c:axId val="611525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71783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0.1062</cdr:x>
      <cdr:y>0.73656</cdr:y>
    </cdr:from>
    <cdr:to>
      <cdr:x>0.2127</cdr:x>
      <cdr:y>0.86287</cdr:y>
    </cdr:to>
    <cdr:sp macro="" textlink="">
      <cdr:nvSpPr>
        <cdr:cNvPr id="2" name="ZoneTexte 1">
          <a:extLst xmlns:a="http://schemas.openxmlformats.org/drawingml/2006/main">
            <a:ext uri="{FF2B5EF4-FFF2-40B4-BE49-F238E27FC236}">
              <a16:creationId xmlns:a16="http://schemas.microsoft.com/office/drawing/2014/main" id="{0CEE486F-A7AC-4804-B9E9-F3FB0E67E09A}"/>
            </a:ext>
          </a:extLst>
        </cdr:cNvPr>
        <cdr:cNvSpPr txBox="1"/>
      </cdr:nvSpPr>
      <cdr:spPr>
        <a:xfrm xmlns:a="http://schemas.openxmlformats.org/drawingml/2006/main">
          <a:off x="597701" y="2305394"/>
          <a:ext cx="599410" cy="3953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fr-FR" sz="1050" dirty="0">
              <a:solidFill>
                <a:schemeClr val="bg2"/>
              </a:solidFill>
            </a:rPr>
            <a:t>5 M€</a:t>
          </a:r>
        </a:p>
      </cdr:txBody>
    </cdr:sp>
  </cdr:relSizeAnchor>
  <cdr:relSizeAnchor xmlns:cdr="http://schemas.openxmlformats.org/drawingml/2006/chartDrawing">
    <cdr:from>
      <cdr:x>0.29704</cdr:x>
      <cdr:y>0.64701</cdr:y>
    </cdr:from>
    <cdr:to>
      <cdr:x>0.39904</cdr:x>
      <cdr:y>0.77332</cdr:y>
    </cdr:to>
    <cdr:sp macro="" textlink="">
      <cdr:nvSpPr>
        <cdr:cNvPr id="3" name="ZoneTexte 1">
          <a:extLst xmlns:a="http://schemas.openxmlformats.org/drawingml/2006/main">
            <a:ext uri="{FF2B5EF4-FFF2-40B4-BE49-F238E27FC236}">
              <a16:creationId xmlns:a16="http://schemas.microsoft.com/office/drawing/2014/main" id="{49C03E09-5998-47A6-8628-EBE9BCC7A370}"/>
            </a:ext>
          </a:extLst>
        </cdr:cNvPr>
        <cdr:cNvSpPr txBox="1"/>
      </cdr:nvSpPr>
      <cdr:spPr>
        <a:xfrm xmlns:a="http://schemas.openxmlformats.org/drawingml/2006/main">
          <a:off x="1639186" y="1985576"/>
          <a:ext cx="562903" cy="3876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fr-FR" sz="1050" dirty="0">
              <a:solidFill>
                <a:schemeClr val="bg2"/>
              </a:solidFill>
            </a:rPr>
            <a:t>8,5 M€</a:t>
          </a:r>
        </a:p>
      </cdr:txBody>
    </cdr:sp>
  </cdr:relSizeAnchor>
  <cdr:relSizeAnchor xmlns:cdr="http://schemas.openxmlformats.org/drawingml/2006/chartDrawing">
    <cdr:from>
      <cdr:x>0.65428</cdr:x>
      <cdr:y>0.46349</cdr:y>
    </cdr:from>
    <cdr:to>
      <cdr:x>0.77215</cdr:x>
      <cdr:y>0.5898</cdr:y>
    </cdr:to>
    <cdr:sp macro="" textlink="">
      <cdr:nvSpPr>
        <cdr:cNvPr id="5" name="ZoneTexte 1">
          <a:extLst xmlns:a="http://schemas.openxmlformats.org/drawingml/2006/main">
            <a:ext uri="{FF2B5EF4-FFF2-40B4-BE49-F238E27FC236}">
              <a16:creationId xmlns:a16="http://schemas.microsoft.com/office/drawing/2014/main" id="{4B6DC188-14AB-4D55-A337-30808EB11354}"/>
            </a:ext>
          </a:extLst>
        </cdr:cNvPr>
        <cdr:cNvSpPr txBox="1"/>
      </cdr:nvSpPr>
      <cdr:spPr>
        <a:xfrm xmlns:a="http://schemas.openxmlformats.org/drawingml/2006/main">
          <a:off x="3682461" y="1450700"/>
          <a:ext cx="663407" cy="39534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fr-FR" sz="1050" dirty="0">
              <a:solidFill>
                <a:schemeClr val="bg2"/>
              </a:solidFill>
            </a:rPr>
            <a:t>16,5 M€</a:t>
          </a:r>
        </a:p>
      </cdr:txBody>
    </cdr:sp>
  </cdr:relSizeAnchor>
  <cdr:relSizeAnchor xmlns:cdr="http://schemas.openxmlformats.org/drawingml/2006/chartDrawing">
    <cdr:from>
      <cdr:x>0.58524</cdr:x>
      <cdr:y>0.48758</cdr:y>
    </cdr:from>
    <cdr:to>
      <cdr:x>0.64575</cdr:x>
      <cdr:y>0.58738</cdr:y>
    </cdr:to>
    <cdr:cxnSp macro="">
      <cdr:nvCxnSpPr>
        <cdr:cNvPr id="7" name="Connecteur droit avec flèche 6">
          <a:extLst xmlns:a="http://schemas.openxmlformats.org/drawingml/2006/main">
            <a:ext uri="{FF2B5EF4-FFF2-40B4-BE49-F238E27FC236}">
              <a16:creationId xmlns:a16="http://schemas.microsoft.com/office/drawing/2014/main" id="{DB7C2B0B-8322-47CA-894A-DCF1F109D4BF}"/>
            </a:ext>
          </a:extLst>
        </cdr:cNvPr>
        <cdr:cNvCxnSpPr/>
      </cdr:nvCxnSpPr>
      <cdr:spPr>
        <a:xfrm xmlns:a="http://schemas.openxmlformats.org/drawingml/2006/main" flipV="1">
          <a:off x="3229593" y="1496326"/>
          <a:ext cx="333926" cy="306260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737373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0.80955</cdr:x>
      <cdr:y>0.32211</cdr:y>
    </cdr:from>
    <cdr:to>
      <cdr:x>0.96099</cdr:x>
      <cdr:y>0.44842</cdr:y>
    </cdr:to>
    <cdr:sp macro="" textlink="">
      <cdr:nvSpPr>
        <cdr:cNvPr id="8" name="ZoneTexte 1">
          <a:extLst xmlns:a="http://schemas.openxmlformats.org/drawingml/2006/main">
            <a:ext uri="{FF2B5EF4-FFF2-40B4-BE49-F238E27FC236}">
              <a16:creationId xmlns:a16="http://schemas.microsoft.com/office/drawing/2014/main" id="{035408BD-89EE-4A1B-97EC-6091227E885D}"/>
            </a:ext>
          </a:extLst>
        </cdr:cNvPr>
        <cdr:cNvSpPr txBox="1"/>
      </cdr:nvSpPr>
      <cdr:spPr>
        <a:xfrm xmlns:a="http://schemas.openxmlformats.org/drawingml/2006/main">
          <a:off x="4602249" y="1018343"/>
          <a:ext cx="860928" cy="3993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fr-FR" sz="1200" b="1" dirty="0" err="1">
              <a:solidFill>
                <a:schemeClr val="bg2"/>
              </a:solidFill>
            </a:rPr>
            <a:t>Obj</a:t>
          </a:r>
          <a:r>
            <a:rPr lang="fr-FR" sz="1200" b="1" dirty="0">
              <a:solidFill>
                <a:schemeClr val="bg2"/>
              </a:solidFill>
            </a:rPr>
            <a:t>. </a:t>
          </a:r>
        </a:p>
        <a:p xmlns:a="http://schemas.openxmlformats.org/drawingml/2006/main">
          <a:pPr algn="ctr"/>
          <a:r>
            <a:rPr lang="fr-FR" sz="1200" b="1" dirty="0">
              <a:solidFill>
                <a:schemeClr val="bg2"/>
              </a:solidFill>
            </a:rPr>
            <a:t>2018</a:t>
          </a:r>
        </a:p>
        <a:p xmlns:a="http://schemas.openxmlformats.org/drawingml/2006/main">
          <a:pPr algn="ctr"/>
          <a:endParaRPr lang="fr-FR" sz="1200" b="1" dirty="0">
            <a:solidFill>
              <a:schemeClr val="bg2"/>
            </a:solidFill>
          </a:endParaRPr>
        </a:p>
        <a:p xmlns:a="http://schemas.openxmlformats.org/drawingml/2006/main">
          <a:pPr algn="ctr"/>
          <a:r>
            <a:rPr lang="fr-FR" sz="1200" b="1" dirty="0">
              <a:solidFill>
                <a:schemeClr val="bg2"/>
              </a:solidFill>
            </a:rPr>
            <a:t>&gt;25M€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4.sv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1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bg>
      <p:bgPr>
        <a:solidFill>
          <a:srgbClr val="87B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1635896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trike="noStrike" spc="-147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Microsoft experiences18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3429000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Graphique 6">
            <a:extLst>
              <a:ext uri="{FF2B5EF4-FFF2-40B4-BE49-F238E27FC236}">
                <a16:creationId xmlns:a16="http://schemas.microsoft.com/office/drawing/2014/main" id="{F8E8141D-D3DD-4AE6-9D25-C41E3E25CE68}"/>
              </a:ext>
            </a:extLst>
          </p:cNvPr>
          <p:cNvSpPr/>
          <p:nvPr/>
        </p:nvSpPr>
        <p:spPr>
          <a:xfrm>
            <a:off x="-7812" y="4840754"/>
            <a:ext cx="12201961" cy="2019300"/>
          </a:xfrm>
          <a:custGeom>
            <a:avLst/>
            <a:gdLst>
              <a:gd name="connsiteX0" fmla="*/ 7812 w 12201960"/>
              <a:gd name="connsiteY0" fmla="*/ 2013436 h 2019300"/>
              <a:gd name="connsiteX1" fmla="*/ 12199812 w 12201960"/>
              <a:gd name="connsiteY1" fmla="*/ 2013436 h 2019300"/>
              <a:gd name="connsiteX2" fmla="*/ 12199812 w 12201960"/>
              <a:gd name="connsiteY2" fmla="*/ 1529566 h 2019300"/>
              <a:gd name="connsiteX3" fmla="*/ 7812 w 12201960"/>
              <a:gd name="connsiteY3" fmla="*/ 7471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960" h="2019300">
                <a:moveTo>
                  <a:pt x="7812" y="2013436"/>
                </a:moveTo>
                <a:lnTo>
                  <a:pt x="12199812" y="2013436"/>
                </a:lnTo>
                <a:lnTo>
                  <a:pt x="12199812" y="1529566"/>
                </a:lnTo>
                <a:lnTo>
                  <a:pt x="7812" y="7471"/>
                </a:lnTo>
                <a:close/>
              </a:path>
            </a:pathLst>
          </a:custGeom>
          <a:solidFill>
            <a:srgbClr val="FFFFFF"/>
          </a:solidFill>
          <a:ln w="9961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1959EEF-489A-4546-B1E4-C3F534997A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367745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" name="Group 4">
            <a:extLst>
              <a:ext uri="{FF2B5EF4-FFF2-40B4-BE49-F238E27FC236}">
                <a16:creationId xmlns:a16="http://schemas.microsoft.com/office/drawing/2014/main" id="{9F086051-2564-4786-A5BC-A60BAA0AD82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7999" y="5636622"/>
            <a:ext cx="3378866" cy="896896"/>
            <a:chOff x="289" y="3419"/>
            <a:chExt cx="2833" cy="752"/>
          </a:xfrm>
          <a:solidFill>
            <a:srgbClr val="87B519"/>
          </a:solidFill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31917BEF-CF70-4F14-99F8-EC9F4E104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7" y="3435"/>
              <a:ext cx="218" cy="214"/>
            </a:xfrm>
            <a:custGeom>
              <a:avLst/>
              <a:gdLst>
                <a:gd name="T0" fmla="*/ 134 w 134"/>
                <a:gd name="T1" fmla="*/ 131 h 131"/>
                <a:gd name="T2" fmla="*/ 118 w 134"/>
                <a:gd name="T3" fmla="*/ 131 h 131"/>
                <a:gd name="T4" fmla="*/ 118 w 134"/>
                <a:gd name="T5" fmla="*/ 43 h 131"/>
                <a:gd name="T6" fmla="*/ 120 w 134"/>
                <a:gd name="T7" fmla="*/ 17 h 131"/>
                <a:gd name="T8" fmla="*/ 119 w 134"/>
                <a:gd name="T9" fmla="*/ 17 h 131"/>
                <a:gd name="T10" fmla="*/ 115 w 134"/>
                <a:gd name="T11" fmla="*/ 30 h 131"/>
                <a:gd name="T12" fmla="*/ 71 w 134"/>
                <a:gd name="T13" fmla="*/ 131 h 131"/>
                <a:gd name="T14" fmla="*/ 63 w 134"/>
                <a:gd name="T15" fmla="*/ 131 h 131"/>
                <a:gd name="T16" fmla="*/ 18 w 134"/>
                <a:gd name="T17" fmla="*/ 31 h 131"/>
                <a:gd name="T18" fmla="*/ 14 w 134"/>
                <a:gd name="T19" fmla="*/ 17 h 131"/>
                <a:gd name="T20" fmla="*/ 14 w 134"/>
                <a:gd name="T21" fmla="*/ 17 h 131"/>
                <a:gd name="T22" fmla="*/ 15 w 134"/>
                <a:gd name="T23" fmla="*/ 43 h 131"/>
                <a:gd name="T24" fmla="*/ 15 w 134"/>
                <a:gd name="T25" fmla="*/ 131 h 131"/>
                <a:gd name="T26" fmla="*/ 0 w 134"/>
                <a:gd name="T27" fmla="*/ 131 h 131"/>
                <a:gd name="T28" fmla="*/ 0 w 134"/>
                <a:gd name="T29" fmla="*/ 0 h 131"/>
                <a:gd name="T30" fmla="*/ 20 w 134"/>
                <a:gd name="T31" fmla="*/ 0 h 131"/>
                <a:gd name="T32" fmla="*/ 61 w 134"/>
                <a:gd name="T33" fmla="*/ 91 h 131"/>
                <a:gd name="T34" fmla="*/ 66 w 134"/>
                <a:gd name="T35" fmla="*/ 107 h 131"/>
                <a:gd name="T36" fmla="*/ 67 w 134"/>
                <a:gd name="T37" fmla="*/ 107 h 131"/>
                <a:gd name="T38" fmla="*/ 73 w 134"/>
                <a:gd name="T39" fmla="*/ 91 h 131"/>
                <a:gd name="T40" fmla="*/ 114 w 134"/>
                <a:gd name="T41" fmla="*/ 0 h 131"/>
                <a:gd name="T42" fmla="*/ 134 w 134"/>
                <a:gd name="T43" fmla="*/ 0 h 131"/>
                <a:gd name="T44" fmla="*/ 134 w 134"/>
                <a:gd name="T45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" h="131">
                  <a:moveTo>
                    <a:pt x="134" y="131"/>
                  </a:moveTo>
                  <a:cubicBezTo>
                    <a:pt x="118" y="131"/>
                    <a:pt x="118" y="131"/>
                    <a:pt x="118" y="131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36"/>
                    <a:pt x="119" y="27"/>
                    <a:pt x="120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8" y="23"/>
                    <a:pt x="117" y="27"/>
                    <a:pt x="115" y="30"/>
                  </a:cubicBezTo>
                  <a:cubicBezTo>
                    <a:pt x="71" y="131"/>
                    <a:pt x="71" y="131"/>
                    <a:pt x="71" y="131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7" y="28"/>
                    <a:pt x="16" y="23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22"/>
                    <a:pt x="15" y="31"/>
                    <a:pt x="15" y="4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4" y="98"/>
                    <a:pt x="66" y="103"/>
                    <a:pt x="66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70" y="98"/>
                    <a:pt x="72" y="93"/>
                    <a:pt x="73" y="9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1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B531F272-F0AD-429F-81BF-E549A0B00D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64" y="3425"/>
              <a:ext cx="33" cy="224"/>
            </a:xfrm>
            <a:custGeom>
              <a:avLst/>
              <a:gdLst>
                <a:gd name="T0" fmla="*/ 20 w 20"/>
                <a:gd name="T1" fmla="*/ 9 h 137"/>
                <a:gd name="T2" fmla="*/ 17 w 20"/>
                <a:gd name="T3" fmla="*/ 16 h 137"/>
                <a:gd name="T4" fmla="*/ 10 w 20"/>
                <a:gd name="T5" fmla="*/ 19 h 137"/>
                <a:gd name="T6" fmla="*/ 3 w 20"/>
                <a:gd name="T7" fmla="*/ 17 h 137"/>
                <a:gd name="T8" fmla="*/ 0 w 20"/>
                <a:gd name="T9" fmla="*/ 9 h 137"/>
                <a:gd name="T10" fmla="*/ 3 w 20"/>
                <a:gd name="T11" fmla="*/ 3 h 137"/>
                <a:gd name="T12" fmla="*/ 10 w 20"/>
                <a:gd name="T13" fmla="*/ 0 h 137"/>
                <a:gd name="T14" fmla="*/ 17 w 20"/>
                <a:gd name="T15" fmla="*/ 3 h 137"/>
                <a:gd name="T16" fmla="*/ 20 w 20"/>
                <a:gd name="T17" fmla="*/ 9 h 137"/>
                <a:gd name="T18" fmla="*/ 17 w 20"/>
                <a:gd name="T19" fmla="*/ 137 h 137"/>
                <a:gd name="T20" fmla="*/ 2 w 20"/>
                <a:gd name="T21" fmla="*/ 137 h 137"/>
                <a:gd name="T22" fmla="*/ 2 w 20"/>
                <a:gd name="T23" fmla="*/ 43 h 137"/>
                <a:gd name="T24" fmla="*/ 17 w 20"/>
                <a:gd name="T25" fmla="*/ 43 h 137"/>
                <a:gd name="T26" fmla="*/ 17 w 20"/>
                <a:gd name="T2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37">
                  <a:moveTo>
                    <a:pt x="20" y="9"/>
                  </a:moveTo>
                  <a:cubicBezTo>
                    <a:pt x="20" y="12"/>
                    <a:pt x="19" y="15"/>
                    <a:pt x="17" y="16"/>
                  </a:cubicBezTo>
                  <a:cubicBezTo>
                    <a:pt x="15" y="18"/>
                    <a:pt x="12" y="19"/>
                    <a:pt x="10" y="19"/>
                  </a:cubicBezTo>
                  <a:cubicBezTo>
                    <a:pt x="7" y="19"/>
                    <a:pt x="5" y="18"/>
                    <a:pt x="3" y="17"/>
                  </a:cubicBezTo>
                  <a:cubicBezTo>
                    <a:pt x="1" y="15"/>
                    <a:pt x="0" y="12"/>
                    <a:pt x="0" y="9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5"/>
                    <a:pt x="20" y="7"/>
                    <a:pt x="20" y="9"/>
                  </a:cubicBezTo>
                  <a:close/>
                  <a:moveTo>
                    <a:pt x="17" y="137"/>
                  </a:moveTo>
                  <a:cubicBezTo>
                    <a:pt x="2" y="137"/>
                    <a:pt x="2" y="137"/>
                    <a:pt x="2" y="137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17" y="1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810EEF81-2B82-49D8-8BBE-9A6FE4EEE9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" y="3492"/>
              <a:ext cx="115" cy="161"/>
            </a:xfrm>
            <a:custGeom>
              <a:avLst/>
              <a:gdLst>
                <a:gd name="T0" fmla="*/ 71 w 71"/>
                <a:gd name="T1" fmla="*/ 91 h 98"/>
                <a:gd name="T2" fmla="*/ 45 w 71"/>
                <a:gd name="T3" fmla="*/ 98 h 98"/>
                <a:gd name="T4" fmla="*/ 22 w 71"/>
                <a:gd name="T5" fmla="*/ 92 h 98"/>
                <a:gd name="T6" fmla="*/ 6 w 71"/>
                <a:gd name="T7" fmla="*/ 75 h 98"/>
                <a:gd name="T8" fmla="*/ 0 w 71"/>
                <a:gd name="T9" fmla="*/ 51 h 98"/>
                <a:gd name="T10" fmla="*/ 14 w 71"/>
                <a:gd name="T11" fmla="*/ 14 h 98"/>
                <a:gd name="T12" fmla="*/ 49 w 71"/>
                <a:gd name="T13" fmla="*/ 0 h 98"/>
                <a:gd name="T14" fmla="*/ 71 w 71"/>
                <a:gd name="T15" fmla="*/ 5 h 98"/>
                <a:gd name="T16" fmla="*/ 71 w 71"/>
                <a:gd name="T17" fmla="*/ 20 h 98"/>
                <a:gd name="T18" fmla="*/ 48 w 71"/>
                <a:gd name="T19" fmla="*/ 13 h 98"/>
                <a:gd name="T20" fmla="*/ 25 w 71"/>
                <a:gd name="T21" fmla="*/ 23 h 98"/>
                <a:gd name="T22" fmla="*/ 16 w 71"/>
                <a:gd name="T23" fmla="*/ 50 h 98"/>
                <a:gd name="T24" fmla="*/ 24 w 71"/>
                <a:gd name="T25" fmla="*/ 76 h 98"/>
                <a:gd name="T26" fmla="*/ 48 w 71"/>
                <a:gd name="T27" fmla="*/ 85 h 98"/>
                <a:gd name="T28" fmla="*/ 71 w 71"/>
                <a:gd name="T29" fmla="*/ 77 h 98"/>
                <a:gd name="T30" fmla="*/ 71 w 71"/>
                <a:gd name="T31" fmla="*/ 9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98">
                  <a:moveTo>
                    <a:pt x="71" y="91"/>
                  </a:moveTo>
                  <a:cubicBezTo>
                    <a:pt x="63" y="96"/>
                    <a:pt x="55" y="98"/>
                    <a:pt x="45" y="98"/>
                  </a:cubicBezTo>
                  <a:cubicBezTo>
                    <a:pt x="36" y="98"/>
                    <a:pt x="29" y="96"/>
                    <a:pt x="22" y="92"/>
                  </a:cubicBezTo>
                  <a:cubicBezTo>
                    <a:pt x="15" y="88"/>
                    <a:pt x="10" y="83"/>
                    <a:pt x="6" y="75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36"/>
                    <a:pt x="5" y="23"/>
                    <a:pt x="14" y="14"/>
                  </a:cubicBezTo>
                  <a:cubicBezTo>
                    <a:pt x="23" y="4"/>
                    <a:pt x="34" y="0"/>
                    <a:pt x="49" y="0"/>
                  </a:cubicBezTo>
                  <a:cubicBezTo>
                    <a:pt x="57" y="0"/>
                    <a:pt x="64" y="1"/>
                    <a:pt x="71" y="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4" y="15"/>
                    <a:pt x="56" y="13"/>
                    <a:pt x="48" y="13"/>
                  </a:cubicBezTo>
                  <a:cubicBezTo>
                    <a:pt x="39" y="13"/>
                    <a:pt x="31" y="16"/>
                    <a:pt x="25" y="23"/>
                  </a:cubicBezTo>
                  <a:cubicBezTo>
                    <a:pt x="19" y="30"/>
                    <a:pt x="16" y="39"/>
                    <a:pt x="16" y="50"/>
                  </a:cubicBezTo>
                  <a:cubicBezTo>
                    <a:pt x="16" y="61"/>
                    <a:pt x="19" y="69"/>
                    <a:pt x="24" y="76"/>
                  </a:cubicBezTo>
                  <a:cubicBezTo>
                    <a:pt x="30" y="82"/>
                    <a:pt x="38" y="85"/>
                    <a:pt x="48" y="85"/>
                  </a:cubicBezTo>
                  <a:cubicBezTo>
                    <a:pt x="56" y="85"/>
                    <a:pt x="63" y="82"/>
                    <a:pt x="71" y="77"/>
                  </a:cubicBezTo>
                  <a:lnTo>
                    <a:pt x="71" y="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87DBCD78-1FF1-481F-9095-8CE7EE180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" y="3492"/>
              <a:ext cx="80" cy="157"/>
            </a:xfrm>
            <a:custGeom>
              <a:avLst/>
              <a:gdLst>
                <a:gd name="T0" fmla="*/ 49 w 49"/>
                <a:gd name="T1" fmla="*/ 17 h 96"/>
                <a:gd name="T2" fmla="*/ 38 w 49"/>
                <a:gd name="T3" fmla="*/ 14 h 96"/>
                <a:gd name="T4" fmla="*/ 21 w 49"/>
                <a:gd name="T5" fmla="*/ 24 h 96"/>
                <a:gd name="T6" fmla="*/ 15 w 49"/>
                <a:gd name="T7" fmla="*/ 48 h 96"/>
                <a:gd name="T8" fmla="*/ 15 w 49"/>
                <a:gd name="T9" fmla="*/ 96 h 96"/>
                <a:gd name="T10" fmla="*/ 0 w 49"/>
                <a:gd name="T11" fmla="*/ 96 h 96"/>
                <a:gd name="T12" fmla="*/ 0 w 49"/>
                <a:gd name="T13" fmla="*/ 2 h 96"/>
                <a:gd name="T14" fmla="*/ 15 w 49"/>
                <a:gd name="T15" fmla="*/ 2 h 96"/>
                <a:gd name="T16" fmla="*/ 15 w 49"/>
                <a:gd name="T17" fmla="*/ 21 h 96"/>
                <a:gd name="T18" fmla="*/ 16 w 49"/>
                <a:gd name="T19" fmla="*/ 21 h 96"/>
                <a:gd name="T20" fmla="*/ 25 w 49"/>
                <a:gd name="T21" fmla="*/ 6 h 96"/>
                <a:gd name="T22" fmla="*/ 40 w 49"/>
                <a:gd name="T23" fmla="*/ 0 h 96"/>
                <a:gd name="T24" fmla="*/ 49 w 49"/>
                <a:gd name="T25" fmla="*/ 2 h 96"/>
                <a:gd name="T26" fmla="*/ 49 w 49"/>
                <a:gd name="T27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96">
                  <a:moveTo>
                    <a:pt x="49" y="17"/>
                  </a:moveTo>
                  <a:cubicBezTo>
                    <a:pt x="46" y="15"/>
                    <a:pt x="43" y="14"/>
                    <a:pt x="38" y="14"/>
                  </a:cubicBezTo>
                  <a:cubicBezTo>
                    <a:pt x="31" y="14"/>
                    <a:pt x="26" y="17"/>
                    <a:pt x="21" y="24"/>
                  </a:cubicBezTo>
                  <a:cubicBezTo>
                    <a:pt x="17" y="30"/>
                    <a:pt x="15" y="38"/>
                    <a:pt x="15" y="48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8" y="15"/>
                    <a:pt x="21" y="10"/>
                    <a:pt x="25" y="6"/>
                  </a:cubicBezTo>
                  <a:cubicBezTo>
                    <a:pt x="29" y="2"/>
                    <a:pt x="34" y="0"/>
                    <a:pt x="40" y="0"/>
                  </a:cubicBezTo>
                  <a:cubicBezTo>
                    <a:pt x="44" y="0"/>
                    <a:pt x="47" y="1"/>
                    <a:pt x="49" y="2"/>
                  </a:cubicBezTo>
                  <a:lnTo>
                    <a:pt x="49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D1B35C7F-ECEF-417B-9315-2D8DBE7371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3" y="3492"/>
              <a:ext cx="150" cy="161"/>
            </a:xfrm>
            <a:custGeom>
              <a:avLst/>
              <a:gdLst>
                <a:gd name="T0" fmla="*/ 92 w 92"/>
                <a:gd name="T1" fmla="*/ 48 h 98"/>
                <a:gd name="T2" fmla="*/ 79 w 92"/>
                <a:gd name="T3" fmla="*/ 84 h 98"/>
                <a:gd name="T4" fmla="*/ 45 w 92"/>
                <a:gd name="T5" fmla="*/ 98 h 98"/>
                <a:gd name="T6" fmla="*/ 12 w 92"/>
                <a:gd name="T7" fmla="*/ 85 h 98"/>
                <a:gd name="T8" fmla="*/ 0 w 92"/>
                <a:gd name="T9" fmla="*/ 50 h 98"/>
                <a:gd name="T10" fmla="*/ 12 w 92"/>
                <a:gd name="T11" fmla="*/ 13 h 98"/>
                <a:gd name="T12" fmla="*/ 48 w 92"/>
                <a:gd name="T13" fmla="*/ 0 h 98"/>
                <a:gd name="T14" fmla="*/ 80 w 92"/>
                <a:gd name="T15" fmla="*/ 13 h 98"/>
                <a:gd name="T16" fmla="*/ 92 w 92"/>
                <a:gd name="T17" fmla="*/ 48 h 98"/>
                <a:gd name="T18" fmla="*/ 77 w 92"/>
                <a:gd name="T19" fmla="*/ 49 h 98"/>
                <a:gd name="T20" fmla="*/ 69 w 92"/>
                <a:gd name="T21" fmla="*/ 22 h 98"/>
                <a:gd name="T22" fmla="*/ 46 w 92"/>
                <a:gd name="T23" fmla="*/ 13 h 98"/>
                <a:gd name="T24" fmla="*/ 24 w 92"/>
                <a:gd name="T25" fmla="*/ 22 h 98"/>
                <a:gd name="T26" fmla="*/ 15 w 92"/>
                <a:gd name="T27" fmla="*/ 49 h 98"/>
                <a:gd name="T28" fmla="*/ 24 w 92"/>
                <a:gd name="T29" fmla="*/ 76 h 98"/>
                <a:gd name="T30" fmla="*/ 46 w 92"/>
                <a:gd name="T31" fmla="*/ 85 h 98"/>
                <a:gd name="T32" fmla="*/ 69 w 92"/>
                <a:gd name="T33" fmla="*/ 76 h 98"/>
                <a:gd name="T34" fmla="*/ 77 w 92"/>
                <a:gd name="T35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8">
                  <a:moveTo>
                    <a:pt x="92" y="48"/>
                  </a:moveTo>
                  <a:cubicBezTo>
                    <a:pt x="92" y="63"/>
                    <a:pt x="88" y="75"/>
                    <a:pt x="79" y="84"/>
                  </a:cubicBezTo>
                  <a:cubicBezTo>
                    <a:pt x="71" y="93"/>
                    <a:pt x="60" y="98"/>
                    <a:pt x="45" y="98"/>
                  </a:cubicBezTo>
                  <a:cubicBezTo>
                    <a:pt x="31" y="98"/>
                    <a:pt x="20" y="94"/>
                    <a:pt x="12" y="85"/>
                  </a:cubicBezTo>
                  <a:cubicBezTo>
                    <a:pt x="4" y="76"/>
                    <a:pt x="0" y="64"/>
                    <a:pt x="0" y="50"/>
                  </a:cubicBezTo>
                  <a:cubicBezTo>
                    <a:pt x="0" y="34"/>
                    <a:pt x="4" y="22"/>
                    <a:pt x="12" y="13"/>
                  </a:cubicBezTo>
                  <a:cubicBezTo>
                    <a:pt x="21" y="4"/>
                    <a:pt x="33" y="0"/>
                    <a:pt x="48" y="0"/>
                  </a:cubicBezTo>
                  <a:cubicBezTo>
                    <a:pt x="61" y="0"/>
                    <a:pt x="72" y="4"/>
                    <a:pt x="80" y="13"/>
                  </a:cubicBezTo>
                  <a:cubicBezTo>
                    <a:pt x="88" y="21"/>
                    <a:pt x="92" y="33"/>
                    <a:pt x="92" y="48"/>
                  </a:cubicBezTo>
                  <a:close/>
                  <a:moveTo>
                    <a:pt x="77" y="49"/>
                  </a:moveTo>
                  <a:cubicBezTo>
                    <a:pt x="77" y="37"/>
                    <a:pt x="74" y="28"/>
                    <a:pt x="69" y="22"/>
                  </a:cubicBezTo>
                  <a:cubicBezTo>
                    <a:pt x="64" y="16"/>
                    <a:pt x="56" y="13"/>
                    <a:pt x="46" y="13"/>
                  </a:cubicBezTo>
                  <a:cubicBezTo>
                    <a:pt x="37" y="13"/>
                    <a:pt x="29" y="16"/>
                    <a:pt x="24" y="22"/>
                  </a:cubicBezTo>
                  <a:cubicBezTo>
                    <a:pt x="18" y="29"/>
                    <a:pt x="15" y="38"/>
                    <a:pt x="15" y="49"/>
                  </a:cubicBezTo>
                  <a:cubicBezTo>
                    <a:pt x="15" y="61"/>
                    <a:pt x="18" y="69"/>
                    <a:pt x="24" y="76"/>
                  </a:cubicBezTo>
                  <a:cubicBezTo>
                    <a:pt x="29" y="82"/>
                    <a:pt x="37" y="85"/>
                    <a:pt x="46" y="85"/>
                  </a:cubicBezTo>
                  <a:cubicBezTo>
                    <a:pt x="56" y="85"/>
                    <a:pt x="64" y="82"/>
                    <a:pt x="69" y="76"/>
                  </a:cubicBezTo>
                  <a:cubicBezTo>
                    <a:pt x="74" y="70"/>
                    <a:pt x="77" y="61"/>
                    <a:pt x="77" y="4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39151C0-F2BE-4178-8AB7-0A91ED413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" y="3492"/>
              <a:ext cx="93" cy="161"/>
            </a:xfrm>
            <a:custGeom>
              <a:avLst/>
              <a:gdLst>
                <a:gd name="T0" fmla="*/ 57 w 57"/>
                <a:gd name="T1" fmla="*/ 71 h 98"/>
                <a:gd name="T2" fmla="*/ 48 w 57"/>
                <a:gd name="T3" fmla="*/ 90 h 98"/>
                <a:gd name="T4" fmla="*/ 23 w 57"/>
                <a:gd name="T5" fmla="*/ 98 h 98"/>
                <a:gd name="T6" fmla="*/ 0 w 57"/>
                <a:gd name="T7" fmla="*/ 92 h 98"/>
                <a:gd name="T8" fmla="*/ 0 w 57"/>
                <a:gd name="T9" fmla="*/ 76 h 98"/>
                <a:gd name="T10" fmla="*/ 24 w 57"/>
                <a:gd name="T11" fmla="*/ 85 h 98"/>
                <a:gd name="T12" fmla="*/ 42 w 57"/>
                <a:gd name="T13" fmla="*/ 72 h 98"/>
                <a:gd name="T14" fmla="*/ 38 w 57"/>
                <a:gd name="T15" fmla="*/ 63 h 98"/>
                <a:gd name="T16" fmla="*/ 23 w 57"/>
                <a:gd name="T17" fmla="*/ 54 h 98"/>
                <a:gd name="T18" fmla="*/ 5 w 57"/>
                <a:gd name="T19" fmla="*/ 43 h 98"/>
                <a:gd name="T20" fmla="*/ 0 w 57"/>
                <a:gd name="T21" fmla="*/ 27 h 98"/>
                <a:gd name="T22" fmla="*/ 9 w 57"/>
                <a:gd name="T23" fmla="*/ 8 h 98"/>
                <a:gd name="T24" fmla="*/ 33 w 57"/>
                <a:gd name="T25" fmla="*/ 0 h 98"/>
                <a:gd name="T26" fmla="*/ 53 w 57"/>
                <a:gd name="T27" fmla="*/ 4 h 98"/>
                <a:gd name="T28" fmla="*/ 53 w 57"/>
                <a:gd name="T29" fmla="*/ 19 h 98"/>
                <a:gd name="T30" fmla="*/ 32 w 57"/>
                <a:gd name="T31" fmla="*/ 13 h 98"/>
                <a:gd name="T32" fmla="*/ 20 w 57"/>
                <a:gd name="T33" fmla="*/ 16 h 98"/>
                <a:gd name="T34" fmla="*/ 15 w 57"/>
                <a:gd name="T35" fmla="*/ 26 h 98"/>
                <a:gd name="T36" fmla="*/ 19 w 57"/>
                <a:gd name="T37" fmla="*/ 35 h 98"/>
                <a:gd name="T38" fmla="*/ 33 w 57"/>
                <a:gd name="T39" fmla="*/ 43 h 98"/>
                <a:gd name="T40" fmla="*/ 52 w 57"/>
                <a:gd name="T41" fmla="*/ 55 h 98"/>
                <a:gd name="T42" fmla="*/ 57 w 57"/>
                <a:gd name="T43" fmla="*/ 7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" h="98">
                  <a:moveTo>
                    <a:pt x="57" y="71"/>
                  </a:moveTo>
                  <a:cubicBezTo>
                    <a:pt x="57" y="79"/>
                    <a:pt x="54" y="85"/>
                    <a:pt x="48" y="90"/>
                  </a:cubicBezTo>
                  <a:cubicBezTo>
                    <a:pt x="42" y="95"/>
                    <a:pt x="33" y="98"/>
                    <a:pt x="23" y="98"/>
                  </a:cubicBezTo>
                  <a:cubicBezTo>
                    <a:pt x="14" y="98"/>
                    <a:pt x="6" y="96"/>
                    <a:pt x="0" y="9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" y="82"/>
                    <a:pt x="15" y="85"/>
                    <a:pt x="24" y="85"/>
                  </a:cubicBezTo>
                  <a:cubicBezTo>
                    <a:pt x="36" y="85"/>
                    <a:pt x="42" y="81"/>
                    <a:pt x="42" y="72"/>
                  </a:cubicBezTo>
                  <a:cubicBezTo>
                    <a:pt x="42" y="69"/>
                    <a:pt x="41" y="66"/>
                    <a:pt x="38" y="63"/>
                  </a:cubicBezTo>
                  <a:cubicBezTo>
                    <a:pt x="36" y="61"/>
                    <a:pt x="31" y="58"/>
                    <a:pt x="23" y="54"/>
                  </a:cubicBezTo>
                  <a:cubicBezTo>
                    <a:pt x="14" y="51"/>
                    <a:pt x="8" y="47"/>
                    <a:pt x="5" y="43"/>
                  </a:cubicBezTo>
                  <a:cubicBezTo>
                    <a:pt x="2" y="39"/>
                    <a:pt x="0" y="34"/>
                    <a:pt x="0" y="27"/>
                  </a:cubicBezTo>
                  <a:cubicBezTo>
                    <a:pt x="0" y="19"/>
                    <a:pt x="3" y="13"/>
                    <a:pt x="9" y="8"/>
                  </a:cubicBezTo>
                  <a:cubicBezTo>
                    <a:pt x="15" y="2"/>
                    <a:pt x="23" y="0"/>
                    <a:pt x="33" y="0"/>
                  </a:cubicBezTo>
                  <a:cubicBezTo>
                    <a:pt x="40" y="0"/>
                    <a:pt x="47" y="1"/>
                    <a:pt x="53" y="4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7" y="15"/>
                    <a:pt x="40" y="13"/>
                    <a:pt x="32" y="13"/>
                  </a:cubicBezTo>
                  <a:cubicBezTo>
                    <a:pt x="27" y="13"/>
                    <a:pt x="23" y="14"/>
                    <a:pt x="20" y="16"/>
                  </a:cubicBezTo>
                  <a:cubicBezTo>
                    <a:pt x="17" y="19"/>
                    <a:pt x="15" y="22"/>
                    <a:pt x="15" y="26"/>
                  </a:cubicBezTo>
                  <a:cubicBezTo>
                    <a:pt x="15" y="30"/>
                    <a:pt x="16" y="33"/>
                    <a:pt x="19" y="35"/>
                  </a:cubicBezTo>
                  <a:cubicBezTo>
                    <a:pt x="21" y="37"/>
                    <a:pt x="26" y="40"/>
                    <a:pt x="33" y="43"/>
                  </a:cubicBezTo>
                  <a:cubicBezTo>
                    <a:pt x="42" y="47"/>
                    <a:pt x="48" y="51"/>
                    <a:pt x="52" y="55"/>
                  </a:cubicBezTo>
                  <a:cubicBezTo>
                    <a:pt x="55" y="59"/>
                    <a:pt x="57" y="64"/>
                    <a:pt x="57" y="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B86B8078-C769-46B4-A57F-1CE2C62992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8" y="3492"/>
              <a:ext cx="150" cy="161"/>
            </a:xfrm>
            <a:custGeom>
              <a:avLst/>
              <a:gdLst>
                <a:gd name="T0" fmla="*/ 92 w 92"/>
                <a:gd name="T1" fmla="*/ 48 h 98"/>
                <a:gd name="T2" fmla="*/ 80 w 92"/>
                <a:gd name="T3" fmla="*/ 84 h 98"/>
                <a:gd name="T4" fmla="*/ 46 w 92"/>
                <a:gd name="T5" fmla="*/ 98 h 98"/>
                <a:gd name="T6" fmla="*/ 12 w 92"/>
                <a:gd name="T7" fmla="*/ 85 h 98"/>
                <a:gd name="T8" fmla="*/ 0 w 92"/>
                <a:gd name="T9" fmla="*/ 50 h 98"/>
                <a:gd name="T10" fmla="*/ 13 w 92"/>
                <a:gd name="T11" fmla="*/ 13 h 98"/>
                <a:gd name="T12" fmla="*/ 48 w 92"/>
                <a:gd name="T13" fmla="*/ 0 h 98"/>
                <a:gd name="T14" fmla="*/ 80 w 92"/>
                <a:gd name="T15" fmla="*/ 13 h 98"/>
                <a:gd name="T16" fmla="*/ 92 w 92"/>
                <a:gd name="T17" fmla="*/ 48 h 98"/>
                <a:gd name="T18" fmla="*/ 77 w 92"/>
                <a:gd name="T19" fmla="*/ 49 h 98"/>
                <a:gd name="T20" fmla="*/ 69 w 92"/>
                <a:gd name="T21" fmla="*/ 22 h 98"/>
                <a:gd name="T22" fmla="*/ 47 w 92"/>
                <a:gd name="T23" fmla="*/ 13 h 98"/>
                <a:gd name="T24" fmla="*/ 24 w 92"/>
                <a:gd name="T25" fmla="*/ 22 h 98"/>
                <a:gd name="T26" fmla="*/ 15 w 92"/>
                <a:gd name="T27" fmla="*/ 49 h 98"/>
                <a:gd name="T28" fmla="*/ 24 w 92"/>
                <a:gd name="T29" fmla="*/ 76 h 98"/>
                <a:gd name="T30" fmla="*/ 47 w 92"/>
                <a:gd name="T31" fmla="*/ 85 h 98"/>
                <a:gd name="T32" fmla="*/ 69 w 92"/>
                <a:gd name="T33" fmla="*/ 76 h 98"/>
                <a:gd name="T34" fmla="*/ 77 w 92"/>
                <a:gd name="T35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8">
                  <a:moveTo>
                    <a:pt x="92" y="48"/>
                  </a:moveTo>
                  <a:cubicBezTo>
                    <a:pt x="92" y="63"/>
                    <a:pt x="88" y="75"/>
                    <a:pt x="80" y="84"/>
                  </a:cubicBezTo>
                  <a:cubicBezTo>
                    <a:pt x="71" y="93"/>
                    <a:pt x="60" y="98"/>
                    <a:pt x="46" y="98"/>
                  </a:cubicBezTo>
                  <a:cubicBezTo>
                    <a:pt x="32" y="98"/>
                    <a:pt x="21" y="94"/>
                    <a:pt x="12" y="85"/>
                  </a:cubicBezTo>
                  <a:cubicBezTo>
                    <a:pt x="4" y="76"/>
                    <a:pt x="0" y="64"/>
                    <a:pt x="0" y="50"/>
                  </a:cubicBezTo>
                  <a:cubicBezTo>
                    <a:pt x="0" y="34"/>
                    <a:pt x="4" y="22"/>
                    <a:pt x="13" y="13"/>
                  </a:cubicBezTo>
                  <a:cubicBezTo>
                    <a:pt x="21" y="4"/>
                    <a:pt x="33" y="0"/>
                    <a:pt x="48" y="0"/>
                  </a:cubicBezTo>
                  <a:cubicBezTo>
                    <a:pt x="62" y="0"/>
                    <a:pt x="73" y="4"/>
                    <a:pt x="80" y="13"/>
                  </a:cubicBezTo>
                  <a:cubicBezTo>
                    <a:pt x="88" y="21"/>
                    <a:pt x="92" y="33"/>
                    <a:pt x="92" y="48"/>
                  </a:cubicBezTo>
                  <a:close/>
                  <a:moveTo>
                    <a:pt x="77" y="49"/>
                  </a:moveTo>
                  <a:cubicBezTo>
                    <a:pt x="77" y="37"/>
                    <a:pt x="74" y="28"/>
                    <a:pt x="69" y="22"/>
                  </a:cubicBezTo>
                  <a:cubicBezTo>
                    <a:pt x="64" y="16"/>
                    <a:pt x="56" y="13"/>
                    <a:pt x="47" y="13"/>
                  </a:cubicBezTo>
                  <a:cubicBezTo>
                    <a:pt x="37" y="13"/>
                    <a:pt x="29" y="16"/>
                    <a:pt x="24" y="22"/>
                  </a:cubicBezTo>
                  <a:cubicBezTo>
                    <a:pt x="18" y="29"/>
                    <a:pt x="15" y="38"/>
                    <a:pt x="15" y="49"/>
                  </a:cubicBezTo>
                  <a:cubicBezTo>
                    <a:pt x="15" y="61"/>
                    <a:pt x="18" y="69"/>
                    <a:pt x="24" y="76"/>
                  </a:cubicBezTo>
                  <a:cubicBezTo>
                    <a:pt x="30" y="82"/>
                    <a:pt x="37" y="85"/>
                    <a:pt x="47" y="85"/>
                  </a:cubicBezTo>
                  <a:cubicBezTo>
                    <a:pt x="56" y="85"/>
                    <a:pt x="64" y="82"/>
                    <a:pt x="69" y="76"/>
                  </a:cubicBezTo>
                  <a:cubicBezTo>
                    <a:pt x="74" y="70"/>
                    <a:pt x="77" y="61"/>
                    <a:pt x="77" y="4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14708B58-2A2A-4AAE-8511-F02879080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4" y="3419"/>
              <a:ext cx="92" cy="230"/>
            </a:xfrm>
            <a:custGeom>
              <a:avLst/>
              <a:gdLst>
                <a:gd name="T0" fmla="*/ 56 w 56"/>
                <a:gd name="T1" fmla="*/ 15 h 141"/>
                <a:gd name="T2" fmla="*/ 46 w 56"/>
                <a:gd name="T3" fmla="*/ 13 h 141"/>
                <a:gd name="T4" fmla="*/ 31 w 56"/>
                <a:gd name="T5" fmla="*/ 33 h 141"/>
                <a:gd name="T6" fmla="*/ 31 w 56"/>
                <a:gd name="T7" fmla="*/ 47 h 141"/>
                <a:gd name="T8" fmla="*/ 53 w 56"/>
                <a:gd name="T9" fmla="*/ 47 h 141"/>
                <a:gd name="T10" fmla="*/ 53 w 56"/>
                <a:gd name="T11" fmla="*/ 60 h 141"/>
                <a:gd name="T12" fmla="*/ 31 w 56"/>
                <a:gd name="T13" fmla="*/ 60 h 141"/>
                <a:gd name="T14" fmla="*/ 31 w 56"/>
                <a:gd name="T15" fmla="*/ 141 h 141"/>
                <a:gd name="T16" fmla="*/ 16 w 56"/>
                <a:gd name="T17" fmla="*/ 141 h 141"/>
                <a:gd name="T18" fmla="*/ 16 w 56"/>
                <a:gd name="T19" fmla="*/ 60 h 141"/>
                <a:gd name="T20" fmla="*/ 0 w 56"/>
                <a:gd name="T21" fmla="*/ 60 h 141"/>
                <a:gd name="T22" fmla="*/ 0 w 56"/>
                <a:gd name="T23" fmla="*/ 47 h 141"/>
                <a:gd name="T24" fmla="*/ 16 w 56"/>
                <a:gd name="T25" fmla="*/ 47 h 141"/>
                <a:gd name="T26" fmla="*/ 16 w 56"/>
                <a:gd name="T27" fmla="*/ 32 h 141"/>
                <a:gd name="T28" fmla="*/ 24 w 56"/>
                <a:gd name="T29" fmla="*/ 9 h 141"/>
                <a:gd name="T30" fmla="*/ 45 w 56"/>
                <a:gd name="T31" fmla="*/ 0 h 141"/>
                <a:gd name="T32" fmla="*/ 56 w 56"/>
                <a:gd name="T33" fmla="*/ 2 h 141"/>
                <a:gd name="T34" fmla="*/ 56 w 56"/>
                <a:gd name="T35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41">
                  <a:moveTo>
                    <a:pt x="56" y="15"/>
                  </a:moveTo>
                  <a:cubicBezTo>
                    <a:pt x="53" y="14"/>
                    <a:pt x="50" y="13"/>
                    <a:pt x="46" y="13"/>
                  </a:cubicBezTo>
                  <a:cubicBezTo>
                    <a:pt x="36" y="13"/>
                    <a:pt x="31" y="19"/>
                    <a:pt x="31" y="33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2"/>
                    <a:pt x="18" y="15"/>
                    <a:pt x="24" y="9"/>
                  </a:cubicBezTo>
                  <a:cubicBezTo>
                    <a:pt x="30" y="3"/>
                    <a:pt x="37" y="0"/>
                    <a:pt x="45" y="0"/>
                  </a:cubicBezTo>
                  <a:cubicBezTo>
                    <a:pt x="50" y="0"/>
                    <a:pt x="54" y="1"/>
                    <a:pt x="56" y="2"/>
                  </a:cubicBezTo>
                  <a:lnTo>
                    <a:pt x="56" y="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10763222-C95F-467B-94FE-F6A90668F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4" y="3450"/>
              <a:ext cx="88" cy="203"/>
            </a:xfrm>
            <a:custGeom>
              <a:avLst/>
              <a:gdLst>
                <a:gd name="T0" fmla="*/ 54 w 54"/>
                <a:gd name="T1" fmla="*/ 121 h 124"/>
                <a:gd name="T2" fmla="*/ 40 w 54"/>
                <a:gd name="T3" fmla="*/ 124 h 124"/>
                <a:gd name="T4" fmla="*/ 16 w 54"/>
                <a:gd name="T5" fmla="*/ 96 h 124"/>
                <a:gd name="T6" fmla="*/ 16 w 54"/>
                <a:gd name="T7" fmla="*/ 41 h 124"/>
                <a:gd name="T8" fmla="*/ 0 w 54"/>
                <a:gd name="T9" fmla="*/ 41 h 124"/>
                <a:gd name="T10" fmla="*/ 0 w 54"/>
                <a:gd name="T11" fmla="*/ 28 h 124"/>
                <a:gd name="T12" fmla="*/ 16 w 54"/>
                <a:gd name="T13" fmla="*/ 28 h 124"/>
                <a:gd name="T14" fmla="*/ 16 w 54"/>
                <a:gd name="T15" fmla="*/ 5 h 124"/>
                <a:gd name="T16" fmla="*/ 31 w 54"/>
                <a:gd name="T17" fmla="*/ 0 h 124"/>
                <a:gd name="T18" fmla="*/ 31 w 54"/>
                <a:gd name="T19" fmla="*/ 28 h 124"/>
                <a:gd name="T20" fmla="*/ 54 w 54"/>
                <a:gd name="T21" fmla="*/ 28 h 124"/>
                <a:gd name="T22" fmla="*/ 54 w 54"/>
                <a:gd name="T23" fmla="*/ 41 h 124"/>
                <a:gd name="T24" fmla="*/ 31 w 54"/>
                <a:gd name="T25" fmla="*/ 41 h 124"/>
                <a:gd name="T26" fmla="*/ 31 w 54"/>
                <a:gd name="T27" fmla="*/ 94 h 124"/>
                <a:gd name="T28" fmla="*/ 34 w 54"/>
                <a:gd name="T29" fmla="*/ 107 h 124"/>
                <a:gd name="T30" fmla="*/ 45 w 54"/>
                <a:gd name="T31" fmla="*/ 111 h 124"/>
                <a:gd name="T32" fmla="*/ 54 w 54"/>
                <a:gd name="T33" fmla="*/ 108 h 124"/>
                <a:gd name="T34" fmla="*/ 54 w 54"/>
                <a:gd name="T35" fmla="*/ 12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124">
                  <a:moveTo>
                    <a:pt x="54" y="121"/>
                  </a:moveTo>
                  <a:cubicBezTo>
                    <a:pt x="51" y="123"/>
                    <a:pt x="46" y="124"/>
                    <a:pt x="40" y="124"/>
                  </a:cubicBezTo>
                  <a:cubicBezTo>
                    <a:pt x="24" y="124"/>
                    <a:pt x="16" y="115"/>
                    <a:pt x="16" y="96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100"/>
                    <a:pt x="32" y="104"/>
                    <a:pt x="34" y="107"/>
                  </a:cubicBezTo>
                  <a:cubicBezTo>
                    <a:pt x="36" y="110"/>
                    <a:pt x="40" y="111"/>
                    <a:pt x="45" y="111"/>
                  </a:cubicBezTo>
                  <a:cubicBezTo>
                    <a:pt x="48" y="111"/>
                    <a:pt x="52" y="110"/>
                    <a:pt x="54" y="108"/>
                  </a:cubicBezTo>
                  <a:lnTo>
                    <a:pt x="54" y="1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7E40CAD3-B7D5-450C-B1CB-9DBCEB2096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9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4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2FA94954-DF1B-4A3C-96CD-EC4C9E386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" y="3823"/>
              <a:ext cx="206" cy="239"/>
            </a:xfrm>
            <a:custGeom>
              <a:avLst/>
              <a:gdLst>
                <a:gd name="T0" fmla="*/ 126 w 126"/>
                <a:gd name="T1" fmla="*/ 0 h 146"/>
                <a:gd name="T2" fmla="*/ 77 w 126"/>
                <a:gd name="T3" fmla="*/ 74 h 146"/>
                <a:gd name="T4" fmla="*/ 125 w 126"/>
                <a:gd name="T5" fmla="*/ 146 h 146"/>
                <a:gd name="T6" fmla="*/ 98 w 126"/>
                <a:gd name="T7" fmla="*/ 146 h 146"/>
                <a:gd name="T8" fmla="*/ 70 w 126"/>
                <a:gd name="T9" fmla="*/ 99 h 146"/>
                <a:gd name="T10" fmla="*/ 63 w 126"/>
                <a:gd name="T11" fmla="*/ 88 h 146"/>
                <a:gd name="T12" fmla="*/ 63 w 126"/>
                <a:gd name="T13" fmla="*/ 88 h 146"/>
                <a:gd name="T14" fmla="*/ 27 w 126"/>
                <a:gd name="T15" fmla="*/ 146 h 146"/>
                <a:gd name="T16" fmla="*/ 0 w 126"/>
                <a:gd name="T17" fmla="*/ 146 h 146"/>
                <a:gd name="T18" fmla="*/ 50 w 126"/>
                <a:gd name="T19" fmla="*/ 74 h 146"/>
                <a:gd name="T20" fmla="*/ 2 w 126"/>
                <a:gd name="T21" fmla="*/ 0 h 146"/>
                <a:gd name="T22" fmla="*/ 29 w 126"/>
                <a:gd name="T23" fmla="*/ 0 h 146"/>
                <a:gd name="T24" fmla="*/ 63 w 126"/>
                <a:gd name="T25" fmla="*/ 61 h 146"/>
                <a:gd name="T26" fmla="*/ 64 w 126"/>
                <a:gd name="T27" fmla="*/ 61 h 146"/>
                <a:gd name="T28" fmla="*/ 101 w 126"/>
                <a:gd name="T29" fmla="*/ 0 h 146"/>
                <a:gd name="T30" fmla="*/ 126 w 126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6" h="146">
                  <a:moveTo>
                    <a:pt x="126" y="0"/>
                  </a:moveTo>
                  <a:cubicBezTo>
                    <a:pt x="77" y="74"/>
                    <a:pt x="77" y="74"/>
                    <a:pt x="77" y="74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36"/>
                    <a:pt x="61" y="56"/>
                    <a:pt x="63" y="61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19775DBD-8E1A-45E0-ADC7-A360E3A6CD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2" y="3818"/>
              <a:ext cx="218" cy="353"/>
            </a:xfrm>
            <a:custGeom>
              <a:avLst/>
              <a:gdLst>
                <a:gd name="T0" fmla="*/ 134 w 134"/>
                <a:gd name="T1" fmla="*/ 72 h 216"/>
                <a:gd name="T2" fmla="*/ 116 w 134"/>
                <a:gd name="T3" fmla="*/ 131 h 216"/>
                <a:gd name="T4" fmla="*/ 67 w 134"/>
                <a:gd name="T5" fmla="*/ 152 h 216"/>
                <a:gd name="T6" fmla="*/ 24 w 134"/>
                <a:gd name="T7" fmla="*/ 128 h 216"/>
                <a:gd name="T8" fmla="*/ 23 w 134"/>
                <a:gd name="T9" fmla="*/ 128 h 216"/>
                <a:gd name="T10" fmla="*/ 23 w 134"/>
                <a:gd name="T11" fmla="*/ 216 h 216"/>
                <a:gd name="T12" fmla="*/ 0 w 134"/>
                <a:gd name="T13" fmla="*/ 216 h 216"/>
                <a:gd name="T14" fmla="*/ 0 w 134"/>
                <a:gd name="T15" fmla="*/ 3 h 216"/>
                <a:gd name="T16" fmla="*/ 23 w 134"/>
                <a:gd name="T17" fmla="*/ 3 h 216"/>
                <a:gd name="T18" fmla="*/ 23 w 134"/>
                <a:gd name="T19" fmla="*/ 29 h 216"/>
                <a:gd name="T20" fmla="*/ 24 w 134"/>
                <a:gd name="T21" fmla="*/ 29 h 216"/>
                <a:gd name="T22" fmla="*/ 74 w 134"/>
                <a:gd name="T23" fmla="*/ 0 h 216"/>
                <a:gd name="T24" fmla="*/ 118 w 134"/>
                <a:gd name="T25" fmla="*/ 19 h 216"/>
                <a:gd name="T26" fmla="*/ 134 w 134"/>
                <a:gd name="T27" fmla="*/ 72 h 216"/>
                <a:gd name="T28" fmla="*/ 110 w 134"/>
                <a:gd name="T29" fmla="*/ 71 h 216"/>
                <a:gd name="T30" fmla="*/ 99 w 134"/>
                <a:gd name="T31" fmla="*/ 34 h 216"/>
                <a:gd name="T32" fmla="*/ 68 w 134"/>
                <a:gd name="T33" fmla="*/ 19 h 216"/>
                <a:gd name="T34" fmla="*/ 36 w 134"/>
                <a:gd name="T35" fmla="*/ 33 h 216"/>
                <a:gd name="T36" fmla="*/ 23 w 134"/>
                <a:gd name="T37" fmla="*/ 69 h 216"/>
                <a:gd name="T38" fmla="*/ 23 w 134"/>
                <a:gd name="T39" fmla="*/ 89 h 216"/>
                <a:gd name="T40" fmla="*/ 35 w 134"/>
                <a:gd name="T41" fmla="*/ 120 h 216"/>
                <a:gd name="T42" fmla="*/ 65 w 134"/>
                <a:gd name="T43" fmla="*/ 133 h 216"/>
                <a:gd name="T44" fmla="*/ 98 w 134"/>
                <a:gd name="T45" fmla="*/ 116 h 216"/>
                <a:gd name="T46" fmla="*/ 110 w 134"/>
                <a:gd name="T47" fmla="*/ 7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4" h="216">
                  <a:moveTo>
                    <a:pt x="134" y="72"/>
                  </a:moveTo>
                  <a:cubicBezTo>
                    <a:pt x="134" y="96"/>
                    <a:pt x="128" y="116"/>
                    <a:pt x="116" y="131"/>
                  </a:cubicBezTo>
                  <a:cubicBezTo>
                    <a:pt x="104" y="145"/>
                    <a:pt x="88" y="152"/>
                    <a:pt x="67" y="152"/>
                  </a:cubicBezTo>
                  <a:cubicBezTo>
                    <a:pt x="48" y="152"/>
                    <a:pt x="34" y="144"/>
                    <a:pt x="24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216"/>
                    <a:pt x="23" y="216"/>
                    <a:pt x="23" y="21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35" y="9"/>
                    <a:pt x="52" y="0"/>
                    <a:pt x="74" y="0"/>
                  </a:cubicBezTo>
                  <a:cubicBezTo>
                    <a:pt x="92" y="0"/>
                    <a:pt x="107" y="6"/>
                    <a:pt x="118" y="19"/>
                  </a:cubicBezTo>
                  <a:cubicBezTo>
                    <a:pt x="128" y="32"/>
                    <a:pt x="134" y="49"/>
                    <a:pt x="134" y="72"/>
                  </a:cubicBezTo>
                  <a:close/>
                  <a:moveTo>
                    <a:pt x="110" y="71"/>
                  </a:moveTo>
                  <a:cubicBezTo>
                    <a:pt x="110" y="56"/>
                    <a:pt x="106" y="43"/>
                    <a:pt x="99" y="34"/>
                  </a:cubicBezTo>
                  <a:cubicBezTo>
                    <a:pt x="91" y="24"/>
                    <a:pt x="81" y="19"/>
                    <a:pt x="68" y="19"/>
                  </a:cubicBezTo>
                  <a:cubicBezTo>
                    <a:pt x="55" y="19"/>
                    <a:pt x="44" y="24"/>
                    <a:pt x="36" y="33"/>
                  </a:cubicBezTo>
                  <a:cubicBezTo>
                    <a:pt x="27" y="43"/>
                    <a:pt x="23" y="55"/>
                    <a:pt x="23" y="6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3" y="102"/>
                    <a:pt x="27" y="112"/>
                    <a:pt x="35" y="120"/>
                  </a:cubicBezTo>
                  <a:cubicBezTo>
                    <a:pt x="43" y="128"/>
                    <a:pt x="53" y="133"/>
                    <a:pt x="65" y="133"/>
                  </a:cubicBezTo>
                  <a:cubicBezTo>
                    <a:pt x="79" y="133"/>
                    <a:pt x="90" y="127"/>
                    <a:pt x="98" y="116"/>
                  </a:cubicBezTo>
                  <a:cubicBezTo>
                    <a:pt x="106" y="105"/>
                    <a:pt x="110" y="90"/>
                    <a:pt x="110" y="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85A6992F-4D45-49D4-9687-26B398BD8A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1" y="3818"/>
              <a:ext cx="207" cy="249"/>
            </a:xfrm>
            <a:custGeom>
              <a:avLst/>
              <a:gdLst>
                <a:gd name="T0" fmla="*/ 127 w 127"/>
                <a:gd name="T1" fmla="*/ 82 h 152"/>
                <a:gd name="T2" fmla="*/ 24 w 127"/>
                <a:gd name="T3" fmla="*/ 82 h 152"/>
                <a:gd name="T4" fmla="*/ 37 w 127"/>
                <a:gd name="T5" fmla="*/ 120 h 152"/>
                <a:gd name="T6" fmla="*/ 72 w 127"/>
                <a:gd name="T7" fmla="*/ 133 h 152"/>
                <a:gd name="T8" fmla="*/ 117 w 127"/>
                <a:gd name="T9" fmla="*/ 117 h 152"/>
                <a:gd name="T10" fmla="*/ 117 w 127"/>
                <a:gd name="T11" fmla="*/ 138 h 152"/>
                <a:gd name="T12" fmla="*/ 66 w 127"/>
                <a:gd name="T13" fmla="*/ 152 h 152"/>
                <a:gd name="T14" fmla="*/ 17 w 127"/>
                <a:gd name="T15" fmla="*/ 132 h 152"/>
                <a:gd name="T16" fmla="*/ 0 w 127"/>
                <a:gd name="T17" fmla="*/ 77 h 152"/>
                <a:gd name="T18" fmla="*/ 9 w 127"/>
                <a:gd name="T19" fmla="*/ 37 h 152"/>
                <a:gd name="T20" fmla="*/ 33 w 127"/>
                <a:gd name="T21" fmla="*/ 9 h 152"/>
                <a:gd name="T22" fmla="*/ 67 w 127"/>
                <a:gd name="T23" fmla="*/ 0 h 152"/>
                <a:gd name="T24" fmla="*/ 111 w 127"/>
                <a:gd name="T25" fmla="*/ 18 h 152"/>
                <a:gd name="T26" fmla="*/ 127 w 127"/>
                <a:gd name="T27" fmla="*/ 70 h 152"/>
                <a:gd name="T28" fmla="*/ 127 w 127"/>
                <a:gd name="T29" fmla="*/ 82 h 152"/>
                <a:gd name="T30" fmla="*/ 103 w 127"/>
                <a:gd name="T31" fmla="*/ 62 h 152"/>
                <a:gd name="T32" fmla="*/ 93 w 127"/>
                <a:gd name="T33" fmla="*/ 31 h 152"/>
                <a:gd name="T34" fmla="*/ 67 w 127"/>
                <a:gd name="T35" fmla="*/ 19 h 152"/>
                <a:gd name="T36" fmla="*/ 39 w 127"/>
                <a:gd name="T37" fmla="*/ 31 h 152"/>
                <a:gd name="T38" fmla="*/ 24 w 127"/>
                <a:gd name="T39" fmla="*/ 62 h 152"/>
                <a:gd name="T40" fmla="*/ 103 w 127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52">
                  <a:moveTo>
                    <a:pt x="127" y="82"/>
                  </a:moveTo>
                  <a:cubicBezTo>
                    <a:pt x="24" y="82"/>
                    <a:pt x="24" y="82"/>
                    <a:pt x="24" y="82"/>
                  </a:cubicBezTo>
                  <a:cubicBezTo>
                    <a:pt x="24" y="98"/>
                    <a:pt x="29" y="111"/>
                    <a:pt x="37" y="120"/>
                  </a:cubicBezTo>
                  <a:cubicBezTo>
                    <a:pt x="45" y="128"/>
                    <a:pt x="57" y="133"/>
                    <a:pt x="72" y="133"/>
                  </a:cubicBezTo>
                  <a:cubicBezTo>
                    <a:pt x="88" y="133"/>
                    <a:pt x="103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4" y="148"/>
                    <a:pt x="87" y="152"/>
                    <a:pt x="66" y="152"/>
                  </a:cubicBezTo>
                  <a:cubicBezTo>
                    <a:pt x="45" y="152"/>
                    <a:pt x="29" y="146"/>
                    <a:pt x="17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4" y="25"/>
                    <a:pt x="23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1" y="18"/>
                  </a:cubicBezTo>
                  <a:cubicBezTo>
                    <a:pt x="122" y="30"/>
                    <a:pt x="127" y="47"/>
                    <a:pt x="127" y="70"/>
                  </a:cubicBezTo>
                  <a:lnTo>
                    <a:pt x="127" y="82"/>
                  </a:lnTo>
                  <a:close/>
                  <a:moveTo>
                    <a:pt x="103" y="62"/>
                  </a:moveTo>
                  <a:cubicBezTo>
                    <a:pt x="103" y="49"/>
                    <a:pt x="100" y="38"/>
                    <a:pt x="93" y="31"/>
                  </a:cubicBezTo>
                  <a:cubicBezTo>
                    <a:pt x="87" y="23"/>
                    <a:pt x="78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1" y="39"/>
                    <a:pt x="26" y="49"/>
                    <a:pt x="24" y="62"/>
                  </a:cubicBezTo>
                  <a:lnTo>
                    <a:pt x="103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ED98C07B-F130-46A9-8C79-A9581EF71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3" y="3818"/>
              <a:ext cx="124" cy="244"/>
            </a:xfrm>
            <a:custGeom>
              <a:avLst/>
              <a:gdLst>
                <a:gd name="T0" fmla="*/ 76 w 76"/>
                <a:gd name="T1" fmla="*/ 27 h 149"/>
                <a:gd name="T2" fmla="*/ 59 w 76"/>
                <a:gd name="T3" fmla="*/ 22 h 149"/>
                <a:gd name="T4" fmla="*/ 33 w 76"/>
                <a:gd name="T5" fmla="*/ 37 h 149"/>
                <a:gd name="T6" fmla="*/ 24 w 76"/>
                <a:gd name="T7" fmla="*/ 75 h 149"/>
                <a:gd name="T8" fmla="*/ 24 w 76"/>
                <a:gd name="T9" fmla="*/ 149 h 149"/>
                <a:gd name="T10" fmla="*/ 0 w 76"/>
                <a:gd name="T11" fmla="*/ 149 h 149"/>
                <a:gd name="T12" fmla="*/ 0 w 76"/>
                <a:gd name="T13" fmla="*/ 3 h 149"/>
                <a:gd name="T14" fmla="*/ 24 w 76"/>
                <a:gd name="T15" fmla="*/ 3 h 149"/>
                <a:gd name="T16" fmla="*/ 24 w 76"/>
                <a:gd name="T17" fmla="*/ 33 h 149"/>
                <a:gd name="T18" fmla="*/ 24 w 76"/>
                <a:gd name="T19" fmla="*/ 33 h 149"/>
                <a:gd name="T20" fmla="*/ 39 w 76"/>
                <a:gd name="T21" fmla="*/ 9 h 149"/>
                <a:gd name="T22" fmla="*/ 62 w 76"/>
                <a:gd name="T23" fmla="*/ 0 h 149"/>
                <a:gd name="T24" fmla="*/ 76 w 76"/>
                <a:gd name="T25" fmla="*/ 2 h 149"/>
                <a:gd name="T26" fmla="*/ 76 w 76"/>
                <a:gd name="T27" fmla="*/ 2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49">
                  <a:moveTo>
                    <a:pt x="76" y="27"/>
                  </a:moveTo>
                  <a:cubicBezTo>
                    <a:pt x="72" y="24"/>
                    <a:pt x="66" y="22"/>
                    <a:pt x="59" y="22"/>
                  </a:cubicBezTo>
                  <a:cubicBezTo>
                    <a:pt x="48" y="22"/>
                    <a:pt x="40" y="27"/>
                    <a:pt x="33" y="37"/>
                  </a:cubicBezTo>
                  <a:cubicBezTo>
                    <a:pt x="27" y="46"/>
                    <a:pt x="24" y="59"/>
                    <a:pt x="24" y="75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7" y="23"/>
                    <a:pt x="32" y="15"/>
                    <a:pt x="39" y="9"/>
                  </a:cubicBezTo>
                  <a:cubicBezTo>
                    <a:pt x="46" y="3"/>
                    <a:pt x="54" y="0"/>
                    <a:pt x="62" y="0"/>
                  </a:cubicBezTo>
                  <a:cubicBezTo>
                    <a:pt x="68" y="0"/>
                    <a:pt x="73" y="1"/>
                    <a:pt x="76" y="2"/>
                  </a:cubicBezTo>
                  <a:lnTo>
                    <a:pt x="76" y="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824EA6E0-C53F-4504-8766-38A4B65FDC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55" y="3713"/>
              <a:ext cx="49" cy="349"/>
            </a:xfrm>
            <a:custGeom>
              <a:avLst/>
              <a:gdLst>
                <a:gd name="T0" fmla="*/ 30 w 30"/>
                <a:gd name="T1" fmla="*/ 15 h 213"/>
                <a:gd name="T2" fmla="*/ 26 w 30"/>
                <a:gd name="T3" fmla="*/ 26 h 213"/>
                <a:gd name="T4" fmla="*/ 15 w 30"/>
                <a:gd name="T5" fmla="*/ 30 h 213"/>
                <a:gd name="T6" fmla="*/ 4 w 30"/>
                <a:gd name="T7" fmla="*/ 26 h 213"/>
                <a:gd name="T8" fmla="*/ 0 w 30"/>
                <a:gd name="T9" fmla="*/ 15 h 213"/>
                <a:gd name="T10" fmla="*/ 4 w 30"/>
                <a:gd name="T11" fmla="*/ 4 h 213"/>
                <a:gd name="T12" fmla="*/ 15 w 30"/>
                <a:gd name="T13" fmla="*/ 0 h 213"/>
                <a:gd name="T14" fmla="*/ 26 w 30"/>
                <a:gd name="T15" fmla="*/ 4 h 213"/>
                <a:gd name="T16" fmla="*/ 30 w 30"/>
                <a:gd name="T17" fmla="*/ 15 h 213"/>
                <a:gd name="T18" fmla="*/ 26 w 30"/>
                <a:gd name="T19" fmla="*/ 213 h 213"/>
                <a:gd name="T20" fmla="*/ 3 w 30"/>
                <a:gd name="T21" fmla="*/ 213 h 213"/>
                <a:gd name="T22" fmla="*/ 3 w 30"/>
                <a:gd name="T23" fmla="*/ 67 h 213"/>
                <a:gd name="T24" fmla="*/ 26 w 30"/>
                <a:gd name="T25" fmla="*/ 67 h 213"/>
                <a:gd name="T26" fmla="*/ 26 w 30"/>
                <a:gd name="T2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213">
                  <a:moveTo>
                    <a:pt x="30" y="15"/>
                  </a:moveTo>
                  <a:cubicBezTo>
                    <a:pt x="30" y="19"/>
                    <a:pt x="29" y="23"/>
                    <a:pt x="26" y="26"/>
                  </a:cubicBezTo>
                  <a:cubicBezTo>
                    <a:pt x="23" y="29"/>
                    <a:pt x="19" y="30"/>
                    <a:pt x="15" y="30"/>
                  </a:cubicBezTo>
                  <a:cubicBezTo>
                    <a:pt x="11" y="30"/>
                    <a:pt x="7" y="29"/>
                    <a:pt x="4" y="26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9" y="0"/>
                    <a:pt x="23" y="1"/>
                    <a:pt x="26" y="4"/>
                  </a:cubicBezTo>
                  <a:cubicBezTo>
                    <a:pt x="29" y="7"/>
                    <a:pt x="30" y="11"/>
                    <a:pt x="30" y="15"/>
                  </a:cubicBezTo>
                  <a:close/>
                  <a:moveTo>
                    <a:pt x="26" y="213"/>
                  </a:moveTo>
                  <a:cubicBezTo>
                    <a:pt x="3" y="213"/>
                    <a:pt x="3" y="213"/>
                    <a:pt x="3" y="21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2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B568F1BF-CCC7-4FFD-A5E0-01F8940B7A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6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4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6C6C38A0-3C58-4713-A590-D0DE1F1168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0" y="3818"/>
              <a:ext cx="198" cy="244"/>
            </a:xfrm>
            <a:custGeom>
              <a:avLst/>
              <a:gdLst>
                <a:gd name="T0" fmla="*/ 121 w 121"/>
                <a:gd name="T1" fmla="*/ 149 h 149"/>
                <a:gd name="T2" fmla="*/ 97 w 121"/>
                <a:gd name="T3" fmla="*/ 149 h 149"/>
                <a:gd name="T4" fmla="*/ 97 w 121"/>
                <a:gd name="T5" fmla="*/ 66 h 149"/>
                <a:gd name="T6" fmla="*/ 64 w 121"/>
                <a:gd name="T7" fmla="*/ 19 h 149"/>
                <a:gd name="T8" fmla="*/ 35 w 121"/>
                <a:gd name="T9" fmla="*/ 32 h 149"/>
                <a:gd name="T10" fmla="*/ 23 w 121"/>
                <a:gd name="T11" fmla="*/ 66 h 149"/>
                <a:gd name="T12" fmla="*/ 23 w 121"/>
                <a:gd name="T13" fmla="*/ 149 h 149"/>
                <a:gd name="T14" fmla="*/ 0 w 121"/>
                <a:gd name="T15" fmla="*/ 149 h 149"/>
                <a:gd name="T16" fmla="*/ 0 w 121"/>
                <a:gd name="T17" fmla="*/ 3 h 149"/>
                <a:gd name="T18" fmla="*/ 23 w 121"/>
                <a:gd name="T19" fmla="*/ 3 h 149"/>
                <a:gd name="T20" fmla="*/ 23 w 121"/>
                <a:gd name="T21" fmla="*/ 27 h 149"/>
                <a:gd name="T22" fmla="*/ 24 w 121"/>
                <a:gd name="T23" fmla="*/ 27 h 149"/>
                <a:gd name="T24" fmla="*/ 72 w 121"/>
                <a:gd name="T25" fmla="*/ 0 h 149"/>
                <a:gd name="T26" fmla="*/ 108 w 121"/>
                <a:gd name="T27" fmla="*/ 15 h 149"/>
                <a:gd name="T28" fmla="*/ 121 w 121"/>
                <a:gd name="T29" fmla="*/ 60 h 149"/>
                <a:gd name="T30" fmla="*/ 121 w 121"/>
                <a:gd name="T3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149">
                  <a:moveTo>
                    <a:pt x="121" y="149"/>
                  </a:moveTo>
                  <a:cubicBezTo>
                    <a:pt x="97" y="149"/>
                    <a:pt x="97" y="149"/>
                    <a:pt x="97" y="149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35"/>
                    <a:pt x="86" y="19"/>
                    <a:pt x="64" y="19"/>
                  </a:cubicBezTo>
                  <a:cubicBezTo>
                    <a:pt x="52" y="19"/>
                    <a:pt x="42" y="24"/>
                    <a:pt x="35" y="32"/>
                  </a:cubicBezTo>
                  <a:cubicBezTo>
                    <a:pt x="27" y="41"/>
                    <a:pt x="23" y="52"/>
                    <a:pt x="23" y="66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35" y="9"/>
                    <a:pt x="51" y="0"/>
                    <a:pt x="72" y="0"/>
                  </a:cubicBezTo>
                  <a:cubicBezTo>
                    <a:pt x="88" y="0"/>
                    <a:pt x="100" y="5"/>
                    <a:pt x="108" y="15"/>
                  </a:cubicBezTo>
                  <a:cubicBezTo>
                    <a:pt x="117" y="26"/>
                    <a:pt x="121" y="40"/>
                    <a:pt x="121" y="60"/>
                  </a:cubicBezTo>
                  <a:lnTo>
                    <a:pt x="121" y="1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61E792D4-C3D8-42A1-88F4-2B176DF94A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71" y="3818"/>
              <a:ext cx="178" cy="249"/>
            </a:xfrm>
            <a:custGeom>
              <a:avLst/>
              <a:gdLst>
                <a:gd name="T0" fmla="*/ 109 w 109"/>
                <a:gd name="T1" fmla="*/ 142 h 152"/>
                <a:gd name="T2" fmla="*/ 69 w 109"/>
                <a:gd name="T3" fmla="*/ 152 h 152"/>
                <a:gd name="T4" fmla="*/ 33 w 109"/>
                <a:gd name="T5" fmla="*/ 143 h 152"/>
                <a:gd name="T6" fmla="*/ 9 w 109"/>
                <a:gd name="T7" fmla="*/ 117 h 152"/>
                <a:gd name="T8" fmla="*/ 0 w 109"/>
                <a:gd name="T9" fmla="*/ 80 h 152"/>
                <a:gd name="T10" fmla="*/ 20 w 109"/>
                <a:gd name="T11" fmla="*/ 21 h 152"/>
                <a:gd name="T12" fmla="*/ 76 w 109"/>
                <a:gd name="T13" fmla="*/ 0 h 152"/>
                <a:gd name="T14" fmla="*/ 109 w 109"/>
                <a:gd name="T15" fmla="*/ 7 h 152"/>
                <a:gd name="T16" fmla="*/ 109 w 109"/>
                <a:gd name="T17" fmla="*/ 31 h 152"/>
                <a:gd name="T18" fmla="*/ 75 w 109"/>
                <a:gd name="T19" fmla="*/ 19 h 152"/>
                <a:gd name="T20" fmla="*/ 38 w 109"/>
                <a:gd name="T21" fmla="*/ 36 h 152"/>
                <a:gd name="T22" fmla="*/ 24 w 109"/>
                <a:gd name="T23" fmla="*/ 77 h 152"/>
                <a:gd name="T24" fmla="*/ 37 w 109"/>
                <a:gd name="T25" fmla="*/ 118 h 152"/>
                <a:gd name="T26" fmla="*/ 73 w 109"/>
                <a:gd name="T27" fmla="*/ 133 h 152"/>
                <a:gd name="T28" fmla="*/ 109 w 109"/>
                <a:gd name="T29" fmla="*/ 120 h 152"/>
                <a:gd name="T30" fmla="*/ 109 w 109"/>
                <a:gd name="T31" fmla="*/ 1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" h="152">
                  <a:moveTo>
                    <a:pt x="109" y="142"/>
                  </a:moveTo>
                  <a:cubicBezTo>
                    <a:pt x="98" y="149"/>
                    <a:pt x="84" y="152"/>
                    <a:pt x="69" y="152"/>
                  </a:cubicBezTo>
                  <a:cubicBezTo>
                    <a:pt x="56" y="152"/>
                    <a:pt x="44" y="149"/>
                    <a:pt x="33" y="143"/>
                  </a:cubicBezTo>
                  <a:cubicBezTo>
                    <a:pt x="23" y="137"/>
                    <a:pt x="14" y="128"/>
                    <a:pt x="9" y="117"/>
                  </a:cubicBezTo>
                  <a:cubicBezTo>
                    <a:pt x="3" y="106"/>
                    <a:pt x="0" y="94"/>
                    <a:pt x="0" y="80"/>
                  </a:cubicBezTo>
                  <a:cubicBezTo>
                    <a:pt x="0" y="55"/>
                    <a:pt x="7" y="36"/>
                    <a:pt x="20" y="21"/>
                  </a:cubicBezTo>
                  <a:cubicBezTo>
                    <a:pt x="34" y="7"/>
                    <a:pt x="53" y="0"/>
                    <a:pt x="76" y="0"/>
                  </a:cubicBezTo>
                  <a:cubicBezTo>
                    <a:pt x="88" y="0"/>
                    <a:pt x="100" y="2"/>
                    <a:pt x="109" y="7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98" y="23"/>
                    <a:pt x="87" y="19"/>
                    <a:pt x="75" y="19"/>
                  </a:cubicBezTo>
                  <a:cubicBezTo>
                    <a:pt x="60" y="19"/>
                    <a:pt x="47" y="25"/>
                    <a:pt x="38" y="36"/>
                  </a:cubicBezTo>
                  <a:cubicBezTo>
                    <a:pt x="28" y="46"/>
                    <a:pt x="24" y="60"/>
                    <a:pt x="24" y="77"/>
                  </a:cubicBezTo>
                  <a:cubicBezTo>
                    <a:pt x="24" y="94"/>
                    <a:pt x="28" y="108"/>
                    <a:pt x="37" y="118"/>
                  </a:cubicBezTo>
                  <a:cubicBezTo>
                    <a:pt x="46" y="128"/>
                    <a:pt x="58" y="133"/>
                    <a:pt x="73" y="133"/>
                  </a:cubicBezTo>
                  <a:cubicBezTo>
                    <a:pt x="86" y="133"/>
                    <a:pt x="98" y="128"/>
                    <a:pt x="109" y="120"/>
                  </a:cubicBezTo>
                  <a:lnTo>
                    <a:pt x="109" y="1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BC2E3D4D-3D83-4E59-BE85-CCDD2C0F73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88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3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F1D418EF-0740-4798-B27C-338B3A6724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36" y="3818"/>
              <a:ext cx="145" cy="249"/>
            </a:xfrm>
            <a:custGeom>
              <a:avLst/>
              <a:gdLst>
                <a:gd name="T0" fmla="*/ 89 w 89"/>
                <a:gd name="T1" fmla="*/ 110 h 152"/>
                <a:gd name="T2" fmla="*/ 75 w 89"/>
                <a:gd name="T3" fmla="*/ 141 h 152"/>
                <a:gd name="T4" fmla="*/ 36 w 89"/>
                <a:gd name="T5" fmla="*/ 152 h 152"/>
                <a:gd name="T6" fmla="*/ 0 w 89"/>
                <a:gd name="T7" fmla="*/ 144 h 152"/>
                <a:gd name="T8" fmla="*/ 0 w 89"/>
                <a:gd name="T9" fmla="*/ 119 h 152"/>
                <a:gd name="T10" fmla="*/ 38 w 89"/>
                <a:gd name="T11" fmla="*/ 133 h 152"/>
                <a:gd name="T12" fmla="*/ 65 w 89"/>
                <a:gd name="T13" fmla="*/ 112 h 152"/>
                <a:gd name="T14" fmla="*/ 60 w 89"/>
                <a:gd name="T15" fmla="*/ 99 h 152"/>
                <a:gd name="T16" fmla="*/ 35 w 89"/>
                <a:gd name="T17" fmla="*/ 85 h 152"/>
                <a:gd name="T18" fmla="*/ 8 w 89"/>
                <a:gd name="T19" fmla="*/ 67 h 152"/>
                <a:gd name="T20" fmla="*/ 0 w 89"/>
                <a:gd name="T21" fmla="*/ 42 h 152"/>
                <a:gd name="T22" fmla="*/ 15 w 89"/>
                <a:gd name="T23" fmla="*/ 12 h 152"/>
                <a:gd name="T24" fmla="*/ 51 w 89"/>
                <a:gd name="T25" fmla="*/ 0 h 152"/>
                <a:gd name="T26" fmla="*/ 83 w 89"/>
                <a:gd name="T27" fmla="*/ 6 h 152"/>
                <a:gd name="T28" fmla="*/ 83 w 89"/>
                <a:gd name="T29" fmla="*/ 30 h 152"/>
                <a:gd name="T30" fmla="*/ 50 w 89"/>
                <a:gd name="T31" fmla="*/ 19 h 152"/>
                <a:gd name="T32" fmla="*/ 31 w 89"/>
                <a:gd name="T33" fmla="*/ 25 h 152"/>
                <a:gd name="T34" fmla="*/ 24 w 89"/>
                <a:gd name="T35" fmla="*/ 40 h 152"/>
                <a:gd name="T36" fmla="*/ 29 w 89"/>
                <a:gd name="T37" fmla="*/ 55 h 152"/>
                <a:gd name="T38" fmla="*/ 52 w 89"/>
                <a:gd name="T39" fmla="*/ 67 h 152"/>
                <a:gd name="T40" fmla="*/ 81 w 89"/>
                <a:gd name="T41" fmla="*/ 86 h 152"/>
                <a:gd name="T42" fmla="*/ 89 w 89"/>
                <a:gd name="T43" fmla="*/ 11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152">
                  <a:moveTo>
                    <a:pt x="89" y="110"/>
                  </a:moveTo>
                  <a:cubicBezTo>
                    <a:pt x="89" y="123"/>
                    <a:pt x="84" y="133"/>
                    <a:pt x="75" y="141"/>
                  </a:cubicBezTo>
                  <a:cubicBezTo>
                    <a:pt x="65" y="149"/>
                    <a:pt x="52" y="152"/>
                    <a:pt x="36" y="152"/>
                  </a:cubicBezTo>
                  <a:cubicBezTo>
                    <a:pt x="22" y="152"/>
                    <a:pt x="10" y="150"/>
                    <a:pt x="0" y="14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1" y="128"/>
                    <a:pt x="24" y="133"/>
                    <a:pt x="38" y="133"/>
                  </a:cubicBezTo>
                  <a:cubicBezTo>
                    <a:pt x="56" y="133"/>
                    <a:pt x="65" y="126"/>
                    <a:pt x="65" y="112"/>
                  </a:cubicBezTo>
                  <a:cubicBezTo>
                    <a:pt x="65" y="107"/>
                    <a:pt x="64" y="102"/>
                    <a:pt x="60" y="99"/>
                  </a:cubicBezTo>
                  <a:cubicBezTo>
                    <a:pt x="56" y="95"/>
                    <a:pt x="48" y="91"/>
                    <a:pt x="35" y="85"/>
                  </a:cubicBezTo>
                  <a:cubicBezTo>
                    <a:pt x="22" y="79"/>
                    <a:pt x="13" y="73"/>
                    <a:pt x="8" y="67"/>
                  </a:cubicBezTo>
                  <a:cubicBezTo>
                    <a:pt x="3" y="61"/>
                    <a:pt x="0" y="52"/>
                    <a:pt x="0" y="42"/>
                  </a:cubicBezTo>
                  <a:cubicBezTo>
                    <a:pt x="0" y="30"/>
                    <a:pt x="5" y="20"/>
                    <a:pt x="15" y="12"/>
                  </a:cubicBezTo>
                  <a:cubicBezTo>
                    <a:pt x="24" y="4"/>
                    <a:pt x="37" y="0"/>
                    <a:pt x="51" y="0"/>
                  </a:cubicBezTo>
                  <a:cubicBezTo>
                    <a:pt x="63" y="0"/>
                    <a:pt x="73" y="2"/>
                    <a:pt x="83" y="6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73" y="23"/>
                    <a:pt x="62" y="19"/>
                    <a:pt x="50" y="19"/>
                  </a:cubicBezTo>
                  <a:cubicBezTo>
                    <a:pt x="42" y="19"/>
                    <a:pt x="36" y="21"/>
                    <a:pt x="31" y="25"/>
                  </a:cubicBezTo>
                  <a:cubicBezTo>
                    <a:pt x="26" y="29"/>
                    <a:pt x="24" y="34"/>
                    <a:pt x="24" y="40"/>
                  </a:cubicBezTo>
                  <a:cubicBezTo>
                    <a:pt x="24" y="46"/>
                    <a:pt x="26" y="51"/>
                    <a:pt x="29" y="55"/>
                  </a:cubicBezTo>
                  <a:cubicBezTo>
                    <a:pt x="33" y="58"/>
                    <a:pt x="40" y="62"/>
                    <a:pt x="52" y="67"/>
                  </a:cubicBezTo>
                  <a:cubicBezTo>
                    <a:pt x="66" y="73"/>
                    <a:pt x="75" y="79"/>
                    <a:pt x="81" y="86"/>
                  </a:cubicBezTo>
                  <a:cubicBezTo>
                    <a:pt x="87" y="92"/>
                    <a:pt x="89" y="100"/>
                    <a:pt x="89" y="1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032A3B97-0448-46CB-BAC2-769A495550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19" y="3720"/>
              <a:ext cx="114" cy="342"/>
            </a:xfrm>
            <a:custGeom>
              <a:avLst/>
              <a:gdLst>
                <a:gd name="T0" fmla="*/ 47 w 70"/>
                <a:gd name="T1" fmla="*/ 209 h 209"/>
                <a:gd name="T2" fmla="*/ 47 w 70"/>
                <a:gd name="T3" fmla="*/ 32 h 209"/>
                <a:gd name="T4" fmla="*/ 26 w 70"/>
                <a:gd name="T5" fmla="*/ 46 h 209"/>
                <a:gd name="T6" fmla="*/ 0 w 70"/>
                <a:gd name="T7" fmla="*/ 57 h 209"/>
                <a:gd name="T8" fmla="*/ 0 w 70"/>
                <a:gd name="T9" fmla="*/ 33 h 209"/>
                <a:gd name="T10" fmla="*/ 33 w 70"/>
                <a:gd name="T11" fmla="*/ 19 h 209"/>
                <a:gd name="T12" fmla="*/ 61 w 70"/>
                <a:gd name="T13" fmla="*/ 0 h 209"/>
                <a:gd name="T14" fmla="*/ 70 w 70"/>
                <a:gd name="T15" fmla="*/ 0 h 209"/>
                <a:gd name="T16" fmla="*/ 70 w 70"/>
                <a:gd name="T17" fmla="*/ 209 h 209"/>
                <a:gd name="T18" fmla="*/ 47 w 70"/>
                <a:gd name="T1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209">
                  <a:moveTo>
                    <a:pt x="47" y="209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3" y="37"/>
                    <a:pt x="36" y="41"/>
                    <a:pt x="26" y="46"/>
                  </a:cubicBezTo>
                  <a:cubicBezTo>
                    <a:pt x="16" y="51"/>
                    <a:pt x="8" y="55"/>
                    <a:pt x="0" y="5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" y="30"/>
                    <a:pt x="21" y="26"/>
                    <a:pt x="33" y="19"/>
                  </a:cubicBezTo>
                  <a:cubicBezTo>
                    <a:pt x="45" y="13"/>
                    <a:pt x="54" y="6"/>
                    <a:pt x="6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209"/>
                    <a:pt x="70" y="209"/>
                    <a:pt x="70" y="209"/>
                  </a:cubicBezTo>
                  <a:lnTo>
                    <a:pt x="47" y="2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72EA5422-7DB2-4C61-9596-934516736F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5" y="3721"/>
              <a:ext cx="217" cy="346"/>
            </a:xfrm>
            <a:custGeom>
              <a:avLst/>
              <a:gdLst>
                <a:gd name="T0" fmla="*/ 0 w 133"/>
                <a:gd name="T1" fmla="*/ 151 h 211"/>
                <a:gd name="T2" fmla="*/ 11 w 133"/>
                <a:gd name="T3" fmla="*/ 119 h 211"/>
                <a:gd name="T4" fmla="*/ 38 w 133"/>
                <a:gd name="T5" fmla="*/ 97 h 211"/>
                <a:gd name="T6" fmla="*/ 17 w 133"/>
                <a:gd name="T7" fmla="*/ 78 h 211"/>
                <a:gd name="T8" fmla="*/ 9 w 133"/>
                <a:gd name="T9" fmla="*/ 52 h 211"/>
                <a:gd name="T10" fmla="*/ 25 w 133"/>
                <a:gd name="T11" fmla="*/ 15 h 211"/>
                <a:gd name="T12" fmla="*/ 67 w 133"/>
                <a:gd name="T13" fmla="*/ 0 h 211"/>
                <a:gd name="T14" fmla="*/ 96 w 133"/>
                <a:gd name="T15" fmla="*/ 7 h 211"/>
                <a:gd name="T16" fmla="*/ 117 w 133"/>
                <a:gd name="T17" fmla="*/ 26 h 211"/>
                <a:gd name="T18" fmla="*/ 124 w 133"/>
                <a:gd name="T19" fmla="*/ 52 h 211"/>
                <a:gd name="T20" fmla="*/ 116 w 133"/>
                <a:gd name="T21" fmla="*/ 78 h 211"/>
                <a:gd name="T22" fmla="*/ 95 w 133"/>
                <a:gd name="T23" fmla="*/ 97 h 211"/>
                <a:gd name="T24" fmla="*/ 122 w 133"/>
                <a:gd name="T25" fmla="*/ 119 h 211"/>
                <a:gd name="T26" fmla="*/ 133 w 133"/>
                <a:gd name="T27" fmla="*/ 151 h 211"/>
                <a:gd name="T28" fmla="*/ 114 w 133"/>
                <a:gd name="T29" fmla="*/ 195 h 211"/>
                <a:gd name="T30" fmla="*/ 67 w 133"/>
                <a:gd name="T31" fmla="*/ 211 h 211"/>
                <a:gd name="T32" fmla="*/ 32 w 133"/>
                <a:gd name="T33" fmla="*/ 203 h 211"/>
                <a:gd name="T34" fmla="*/ 9 w 133"/>
                <a:gd name="T35" fmla="*/ 182 h 211"/>
                <a:gd name="T36" fmla="*/ 0 w 133"/>
                <a:gd name="T37" fmla="*/ 151 h 211"/>
                <a:gd name="T38" fmla="*/ 26 w 133"/>
                <a:gd name="T39" fmla="*/ 149 h 211"/>
                <a:gd name="T40" fmla="*/ 37 w 133"/>
                <a:gd name="T41" fmla="*/ 179 h 211"/>
                <a:gd name="T42" fmla="*/ 67 w 133"/>
                <a:gd name="T43" fmla="*/ 191 h 211"/>
                <a:gd name="T44" fmla="*/ 96 w 133"/>
                <a:gd name="T45" fmla="*/ 179 h 211"/>
                <a:gd name="T46" fmla="*/ 108 w 133"/>
                <a:gd name="T47" fmla="*/ 149 h 211"/>
                <a:gd name="T48" fmla="*/ 96 w 133"/>
                <a:gd name="T49" fmla="*/ 119 h 211"/>
                <a:gd name="T50" fmla="*/ 67 w 133"/>
                <a:gd name="T51" fmla="*/ 107 h 211"/>
                <a:gd name="T52" fmla="*/ 37 w 133"/>
                <a:gd name="T53" fmla="*/ 119 h 211"/>
                <a:gd name="T54" fmla="*/ 26 w 133"/>
                <a:gd name="T55" fmla="*/ 149 h 211"/>
                <a:gd name="T56" fmla="*/ 33 w 133"/>
                <a:gd name="T57" fmla="*/ 54 h 211"/>
                <a:gd name="T58" fmla="*/ 43 w 133"/>
                <a:gd name="T59" fmla="*/ 79 h 211"/>
                <a:gd name="T60" fmla="*/ 67 w 133"/>
                <a:gd name="T61" fmla="*/ 88 h 211"/>
                <a:gd name="T62" fmla="*/ 91 w 133"/>
                <a:gd name="T63" fmla="*/ 78 h 211"/>
                <a:gd name="T64" fmla="*/ 101 w 133"/>
                <a:gd name="T65" fmla="*/ 54 h 211"/>
                <a:gd name="T66" fmla="*/ 91 w 133"/>
                <a:gd name="T67" fmla="*/ 30 h 211"/>
                <a:gd name="T68" fmla="*/ 67 w 133"/>
                <a:gd name="T69" fmla="*/ 20 h 211"/>
                <a:gd name="T70" fmla="*/ 43 w 133"/>
                <a:gd name="T71" fmla="*/ 30 h 211"/>
                <a:gd name="T72" fmla="*/ 33 w 133"/>
                <a:gd name="T73" fmla="*/ 5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3" h="211">
                  <a:moveTo>
                    <a:pt x="0" y="151"/>
                  </a:moveTo>
                  <a:cubicBezTo>
                    <a:pt x="0" y="139"/>
                    <a:pt x="4" y="129"/>
                    <a:pt x="11" y="119"/>
                  </a:cubicBezTo>
                  <a:cubicBezTo>
                    <a:pt x="18" y="109"/>
                    <a:pt x="27" y="101"/>
                    <a:pt x="38" y="97"/>
                  </a:cubicBezTo>
                  <a:cubicBezTo>
                    <a:pt x="29" y="92"/>
                    <a:pt x="22" y="86"/>
                    <a:pt x="17" y="78"/>
                  </a:cubicBezTo>
                  <a:cubicBezTo>
                    <a:pt x="12" y="70"/>
                    <a:pt x="9" y="62"/>
                    <a:pt x="9" y="52"/>
                  </a:cubicBezTo>
                  <a:cubicBezTo>
                    <a:pt x="9" y="37"/>
                    <a:pt x="15" y="25"/>
                    <a:pt x="25" y="15"/>
                  </a:cubicBezTo>
                  <a:cubicBezTo>
                    <a:pt x="36" y="5"/>
                    <a:pt x="50" y="0"/>
                    <a:pt x="67" y="0"/>
                  </a:cubicBezTo>
                  <a:cubicBezTo>
                    <a:pt x="77" y="0"/>
                    <a:pt x="87" y="3"/>
                    <a:pt x="96" y="7"/>
                  </a:cubicBezTo>
                  <a:cubicBezTo>
                    <a:pt x="105" y="12"/>
                    <a:pt x="112" y="18"/>
                    <a:pt x="117" y="26"/>
                  </a:cubicBezTo>
                  <a:cubicBezTo>
                    <a:pt x="122" y="34"/>
                    <a:pt x="124" y="43"/>
                    <a:pt x="124" y="52"/>
                  </a:cubicBezTo>
                  <a:cubicBezTo>
                    <a:pt x="124" y="62"/>
                    <a:pt x="121" y="70"/>
                    <a:pt x="116" y="78"/>
                  </a:cubicBezTo>
                  <a:cubicBezTo>
                    <a:pt x="111" y="86"/>
                    <a:pt x="104" y="92"/>
                    <a:pt x="95" y="97"/>
                  </a:cubicBezTo>
                  <a:cubicBezTo>
                    <a:pt x="106" y="101"/>
                    <a:pt x="115" y="109"/>
                    <a:pt x="122" y="119"/>
                  </a:cubicBezTo>
                  <a:cubicBezTo>
                    <a:pt x="129" y="129"/>
                    <a:pt x="133" y="139"/>
                    <a:pt x="133" y="151"/>
                  </a:cubicBezTo>
                  <a:cubicBezTo>
                    <a:pt x="133" y="169"/>
                    <a:pt x="127" y="183"/>
                    <a:pt x="114" y="195"/>
                  </a:cubicBezTo>
                  <a:cubicBezTo>
                    <a:pt x="102" y="206"/>
                    <a:pt x="86" y="211"/>
                    <a:pt x="67" y="211"/>
                  </a:cubicBezTo>
                  <a:cubicBezTo>
                    <a:pt x="54" y="211"/>
                    <a:pt x="42" y="209"/>
                    <a:pt x="32" y="203"/>
                  </a:cubicBezTo>
                  <a:cubicBezTo>
                    <a:pt x="22" y="198"/>
                    <a:pt x="14" y="191"/>
                    <a:pt x="9" y="182"/>
                  </a:cubicBezTo>
                  <a:cubicBezTo>
                    <a:pt x="3" y="173"/>
                    <a:pt x="0" y="163"/>
                    <a:pt x="0" y="151"/>
                  </a:cubicBezTo>
                  <a:close/>
                  <a:moveTo>
                    <a:pt x="26" y="149"/>
                  </a:moveTo>
                  <a:cubicBezTo>
                    <a:pt x="26" y="162"/>
                    <a:pt x="29" y="172"/>
                    <a:pt x="37" y="179"/>
                  </a:cubicBezTo>
                  <a:cubicBezTo>
                    <a:pt x="44" y="187"/>
                    <a:pt x="54" y="191"/>
                    <a:pt x="67" y="191"/>
                  </a:cubicBezTo>
                  <a:cubicBezTo>
                    <a:pt x="79" y="191"/>
                    <a:pt x="89" y="187"/>
                    <a:pt x="96" y="179"/>
                  </a:cubicBezTo>
                  <a:cubicBezTo>
                    <a:pt x="104" y="172"/>
                    <a:pt x="108" y="161"/>
                    <a:pt x="108" y="149"/>
                  </a:cubicBezTo>
                  <a:cubicBezTo>
                    <a:pt x="108" y="137"/>
                    <a:pt x="104" y="127"/>
                    <a:pt x="96" y="119"/>
                  </a:cubicBezTo>
                  <a:cubicBezTo>
                    <a:pt x="89" y="111"/>
                    <a:pt x="79" y="107"/>
                    <a:pt x="67" y="107"/>
                  </a:cubicBezTo>
                  <a:cubicBezTo>
                    <a:pt x="55" y="107"/>
                    <a:pt x="45" y="111"/>
                    <a:pt x="37" y="119"/>
                  </a:cubicBezTo>
                  <a:cubicBezTo>
                    <a:pt x="30" y="127"/>
                    <a:pt x="26" y="137"/>
                    <a:pt x="26" y="149"/>
                  </a:cubicBezTo>
                  <a:close/>
                  <a:moveTo>
                    <a:pt x="33" y="54"/>
                  </a:moveTo>
                  <a:cubicBezTo>
                    <a:pt x="33" y="64"/>
                    <a:pt x="36" y="72"/>
                    <a:pt x="43" y="79"/>
                  </a:cubicBezTo>
                  <a:cubicBezTo>
                    <a:pt x="50" y="85"/>
                    <a:pt x="57" y="88"/>
                    <a:pt x="67" y="88"/>
                  </a:cubicBezTo>
                  <a:cubicBezTo>
                    <a:pt x="76" y="88"/>
                    <a:pt x="84" y="85"/>
                    <a:pt x="91" y="78"/>
                  </a:cubicBezTo>
                  <a:cubicBezTo>
                    <a:pt x="97" y="72"/>
                    <a:pt x="101" y="64"/>
                    <a:pt x="101" y="54"/>
                  </a:cubicBezTo>
                  <a:cubicBezTo>
                    <a:pt x="101" y="44"/>
                    <a:pt x="97" y="36"/>
                    <a:pt x="91" y="30"/>
                  </a:cubicBezTo>
                  <a:cubicBezTo>
                    <a:pt x="84" y="23"/>
                    <a:pt x="76" y="20"/>
                    <a:pt x="67" y="20"/>
                  </a:cubicBezTo>
                  <a:cubicBezTo>
                    <a:pt x="57" y="20"/>
                    <a:pt x="49" y="23"/>
                    <a:pt x="43" y="30"/>
                  </a:cubicBezTo>
                  <a:cubicBezTo>
                    <a:pt x="36" y="36"/>
                    <a:pt x="33" y="44"/>
                    <a:pt x="33" y="5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FFFF"/>
                </a:solidFill>
              </a:endParaRPr>
            </a:p>
          </p:txBody>
        </p: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9EE36810-94AB-445B-B5E2-A9441D17C0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211" y="470066"/>
            <a:ext cx="1420561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4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5992" y="1393390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15101" y="1751761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03151" y="1393390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44081" y="1393390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87B519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721589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rgbClr val="87B519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721589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rgbClr val="87B519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721589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rgbClr val="87B519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759922" y="1751761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604744" y="1751761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494CC81-6088-49DA-BCF4-4EA7C9C021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1ED1B67-F3D1-4BBB-88E3-72B0A31B89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68225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1732960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64623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rgbClr val="87B519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2764623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rgbClr val="87B519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2764623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rgbClr val="87B519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2764623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rgbClr val="87B519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2764623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rgbClr val="87B519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2764623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rgbClr val="87B519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1732960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1732960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1732960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1732960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1732960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ACD3B94-A67C-4DAC-80BC-36744B0E9D9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C00157D9-48A3-4DE1-BB5D-94A585B200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88849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87B519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A69F107-D76B-40AF-AA3B-A7D07E3BDB3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CE3A87C-9A2E-4719-9590-83F02BD6CD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50744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rgbClr val="87B519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BE1EBB9-CF11-441A-87EE-080D59CFBE8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7519BC7-739B-4039-91A1-FDA3E26D23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863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87B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A19E28C-2308-45B0-884B-911561C227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85CD5C-1239-42EA-B49D-D0450D4E266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953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2DEF525-B536-4020-BB1A-014F48DCC2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6DE8B2-419E-4F40-A072-57B3D5AC74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10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ortable, ordinateur, personne, homme&#10;&#10;Description générée avec un niveau de confiance très élevé">
            <a:extLst>
              <a:ext uri="{FF2B5EF4-FFF2-40B4-BE49-F238E27FC236}">
                <a16:creationId xmlns:a16="http://schemas.microsoft.com/office/drawing/2014/main" id="{743060A4-FD25-48C6-A135-93170D768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1B5E919B-1376-4194-AF83-8DBCA492D8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2009775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69145FAE-41FB-4B10-BAC6-71F4EA67A8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848225"/>
            <a:ext cx="12192000" cy="2009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5700712"/>
            <a:ext cx="7454644" cy="818621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490"/>
              </a:lnSpc>
              <a:defRPr sz="5294" spc="-14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7657FFA-E859-4272-9171-91A28004F6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338667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C10BFD1-20E9-4EAA-9698-5125A555EC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90134" y="338667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75203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87B519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EE61E1AD-35E9-4746-ADD6-5A70515B94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42" y="5905501"/>
            <a:ext cx="5962158" cy="95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1D653D-9003-4485-B368-40CACC0C74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29842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2D23992-55FE-46CF-A043-5BBDF27A2C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1979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55994" y="1448864"/>
            <a:ext cx="2680310" cy="4286639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31126" y="1448863"/>
            <a:ext cx="2680310" cy="4286639"/>
          </a:xfr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081389" y="1448863"/>
            <a:ext cx="2680310" cy="4286639"/>
          </a:xfrm>
          <a:blipFill dpi="0"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06258" y="1448863"/>
            <a:ext cx="2680310" cy="4286639"/>
          </a:xfrm>
          <a:blipFill dpi="0"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87B519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55994" y="3375915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31126" y="3375915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06258" y="3375915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081389" y="3375915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B0E42C91-77CC-4C8B-944C-10DD2EC6C2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994" y="5340021"/>
            <a:ext cx="2680310" cy="441147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9F440B96-F2FD-4B57-9CF4-56C69E3E91F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31126" y="5340021"/>
            <a:ext cx="2680310" cy="441147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0AE8A836-774D-491E-BD30-BFE59C51751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6257" y="5340021"/>
            <a:ext cx="2680310" cy="441147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0B6111A2-7184-44A7-83B1-1B6E0238512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2358" y="5340021"/>
            <a:ext cx="2680310" cy="441147"/>
          </a:xfrm>
          <a:prstGeom prst="rect">
            <a:avLst/>
          </a:prstGeom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C671D3BB-1A6D-4875-AECF-85CC7BAF4F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E384E752-5669-47BF-BFEB-88509E80A0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00277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1656627"/>
            <a:ext cx="3618381" cy="260249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1656627"/>
            <a:ext cx="3607487" cy="2602491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1656627"/>
            <a:ext cx="3623050" cy="2602491"/>
          </a:xfrm>
          <a:blipFill dpi="0"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87B519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458351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rgbClr val="87B519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458351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rgbClr val="87B519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458351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rgbClr val="87B519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1F2B309B-4E0B-49FA-B4AD-10DE551798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536" y="3817971"/>
            <a:ext cx="3644839" cy="441147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D697A704-931D-4EEF-BF4E-151628C580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4474" y="3817971"/>
            <a:ext cx="3644839" cy="44114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595F3542-F872-463E-A344-DE0E025739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17624" y="3817971"/>
            <a:ext cx="3644839" cy="441147"/>
          </a:xfrm>
          <a:prstGeom prst="rect">
            <a:avLst/>
          </a:prstGeom>
        </p:spPr>
      </p:pic>
      <p:sp>
        <p:nvSpPr>
          <p:cNvPr id="17" name="Rectangle 5">
            <a:extLst>
              <a:ext uri="{FF2B5EF4-FFF2-40B4-BE49-F238E27FC236}">
                <a16:creationId xmlns:a16="http://schemas.microsoft.com/office/drawing/2014/main" id="{D5B67412-03F7-4000-93B6-DD29A116DD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24B06BF9-A2D0-48AF-AC51-4808C5E3C09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14326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1635896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trike="noStrike" spc="-147" baseline="0">
                <a:solidFill>
                  <a:srgbClr val="87B519"/>
                </a:solidFill>
              </a:defRPr>
            </a:lvl1pPr>
          </a:lstStyle>
          <a:p>
            <a:r>
              <a:rPr lang="en-US"/>
              <a:t>Microsoft experiences18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3429000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  <p:sp>
        <p:nvSpPr>
          <p:cNvPr id="4" name="Graphique 6">
            <a:extLst>
              <a:ext uri="{FF2B5EF4-FFF2-40B4-BE49-F238E27FC236}">
                <a16:creationId xmlns:a16="http://schemas.microsoft.com/office/drawing/2014/main" id="{F8E8141D-D3DD-4AE6-9D25-C41E3E25CE68}"/>
              </a:ext>
            </a:extLst>
          </p:cNvPr>
          <p:cNvSpPr/>
          <p:nvPr/>
        </p:nvSpPr>
        <p:spPr>
          <a:xfrm>
            <a:off x="-7812" y="4840754"/>
            <a:ext cx="12201961" cy="2019300"/>
          </a:xfrm>
          <a:custGeom>
            <a:avLst/>
            <a:gdLst>
              <a:gd name="connsiteX0" fmla="*/ 7812 w 12201960"/>
              <a:gd name="connsiteY0" fmla="*/ 2013436 h 2019300"/>
              <a:gd name="connsiteX1" fmla="*/ 12199812 w 12201960"/>
              <a:gd name="connsiteY1" fmla="*/ 2013436 h 2019300"/>
              <a:gd name="connsiteX2" fmla="*/ 12199812 w 12201960"/>
              <a:gd name="connsiteY2" fmla="*/ 1529566 h 2019300"/>
              <a:gd name="connsiteX3" fmla="*/ 7812 w 12201960"/>
              <a:gd name="connsiteY3" fmla="*/ 7471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960" h="2019300">
                <a:moveTo>
                  <a:pt x="7812" y="2013436"/>
                </a:moveTo>
                <a:lnTo>
                  <a:pt x="12199812" y="2013436"/>
                </a:lnTo>
                <a:lnTo>
                  <a:pt x="12199812" y="1529566"/>
                </a:lnTo>
                <a:lnTo>
                  <a:pt x="7812" y="7471"/>
                </a:lnTo>
                <a:close/>
              </a:path>
            </a:pathLst>
          </a:custGeom>
          <a:solidFill>
            <a:srgbClr val="87B519"/>
          </a:solidFill>
          <a:ln w="9961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C540D1-04F6-4013-8B22-4C17D8E68E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367745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2" name="Group 4">
            <a:extLst>
              <a:ext uri="{FF2B5EF4-FFF2-40B4-BE49-F238E27FC236}">
                <a16:creationId xmlns:a16="http://schemas.microsoft.com/office/drawing/2014/main" id="{601AC656-8E4F-4EE4-94DF-7A532A8BE1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5614" y="5634238"/>
            <a:ext cx="3378866" cy="901667"/>
            <a:chOff x="287" y="3417"/>
            <a:chExt cx="2833" cy="756"/>
          </a:xfrm>
        </p:grpSpPr>
        <p:sp>
          <p:nvSpPr>
            <p:cNvPr id="43" name="AutoShape 3">
              <a:extLst>
                <a:ext uri="{FF2B5EF4-FFF2-40B4-BE49-F238E27FC236}">
                  <a16:creationId xmlns:a16="http://schemas.microsoft.com/office/drawing/2014/main" id="{1DE3D8D1-5269-4528-880C-0BA3646D4BA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7" y="3417"/>
              <a:ext cx="2833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9BAB6BA4-A19B-413E-94A3-9440DDC83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7" y="3435"/>
              <a:ext cx="218" cy="214"/>
            </a:xfrm>
            <a:custGeom>
              <a:avLst/>
              <a:gdLst>
                <a:gd name="T0" fmla="*/ 134 w 134"/>
                <a:gd name="T1" fmla="*/ 131 h 131"/>
                <a:gd name="T2" fmla="*/ 118 w 134"/>
                <a:gd name="T3" fmla="*/ 131 h 131"/>
                <a:gd name="T4" fmla="*/ 118 w 134"/>
                <a:gd name="T5" fmla="*/ 43 h 131"/>
                <a:gd name="T6" fmla="*/ 120 w 134"/>
                <a:gd name="T7" fmla="*/ 17 h 131"/>
                <a:gd name="T8" fmla="*/ 119 w 134"/>
                <a:gd name="T9" fmla="*/ 17 h 131"/>
                <a:gd name="T10" fmla="*/ 115 w 134"/>
                <a:gd name="T11" fmla="*/ 30 h 131"/>
                <a:gd name="T12" fmla="*/ 71 w 134"/>
                <a:gd name="T13" fmla="*/ 131 h 131"/>
                <a:gd name="T14" fmla="*/ 63 w 134"/>
                <a:gd name="T15" fmla="*/ 131 h 131"/>
                <a:gd name="T16" fmla="*/ 18 w 134"/>
                <a:gd name="T17" fmla="*/ 31 h 131"/>
                <a:gd name="T18" fmla="*/ 14 w 134"/>
                <a:gd name="T19" fmla="*/ 17 h 131"/>
                <a:gd name="T20" fmla="*/ 14 w 134"/>
                <a:gd name="T21" fmla="*/ 17 h 131"/>
                <a:gd name="T22" fmla="*/ 15 w 134"/>
                <a:gd name="T23" fmla="*/ 43 h 131"/>
                <a:gd name="T24" fmla="*/ 15 w 134"/>
                <a:gd name="T25" fmla="*/ 131 h 131"/>
                <a:gd name="T26" fmla="*/ 0 w 134"/>
                <a:gd name="T27" fmla="*/ 131 h 131"/>
                <a:gd name="T28" fmla="*/ 0 w 134"/>
                <a:gd name="T29" fmla="*/ 0 h 131"/>
                <a:gd name="T30" fmla="*/ 20 w 134"/>
                <a:gd name="T31" fmla="*/ 0 h 131"/>
                <a:gd name="T32" fmla="*/ 61 w 134"/>
                <a:gd name="T33" fmla="*/ 91 h 131"/>
                <a:gd name="T34" fmla="*/ 66 w 134"/>
                <a:gd name="T35" fmla="*/ 107 h 131"/>
                <a:gd name="T36" fmla="*/ 67 w 134"/>
                <a:gd name="T37" fmla="*/ 107 h 131"/>
                <a:gd name="T38" fmla="*/ 73 w 134"/>
                <a:gd name="T39" fmla="*/ 91 h 131"/>
                <a:gd name="T40" fmla="*/ 114 w 134"/>
                <a:gd name="T41" fmla="*/ 0 h 131"/>
                <a:gd name="T42" fmla="*/ 134 w 134"/>
                <a:gd name="T43" fmla="*/ 0 h 131"/>
                <a:gd name="T44" fmla="*/ 134 w 134"/>
                <a:gd name="T45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" h="131">
                  <a:moveTo>
                    <a:pt x="134" y="131"/>
                  </a:moveTo>
                  <a:cubicBezTo>
                    <a:pt x="118" y="131"/>
                    <a:pt x="118" y="131"/>
                    <a:pt x="118" y="131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36"/>
                    <a:pt x="119" y="27"/>
                    <a:pt x="120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8" y="23"/>
                    <a:pt x="117" y="27"/>
                    <a:pt x="115" y="30"/>
                  </a:cubicBezTo>
                  <a:cubicBezTo>
                    <a:pt x="71" y="131"/>
                    <a:pt x="71" y="131"/>
                    <a:pt x="71" y="131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7" y="28"/>
                    <a:pt x="16" y="23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22"/>
                    <a:pt x="15" y="31"/>
                    <a:pt x="15" y="4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4" y="98"/>
                    <a:pt x="66" y="103"/>
                    <a:pt x="66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70" y="98"/>
                    <a:pt x="72" y="93"/>
                    <a:pt x="73" y="9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6EDCF5BB-DF79-4E44-9F4F-C49738199B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64" y="3425"/>
              <a:ext cx="33" cy="224"/>
            </a:xfrm>
            <a:custGeom>
              <a:avLst/>
              <a:gdLst>
                <a:gd name="T0" fmla="*/ 20 w 20"/>
                <a:gd name="T1" fmla="*/ 9 h 137"/>
                <a:gd name="T2" fmla="*/ 17 w 20"/>
                <a:gd name="T3" fmla="*/ 16 h 137"/>
                <a:gd name="T4" fmla="*/ 10 w 20"/>
                <a:gd name="T5" fmla="*/ 19 h 137"/>
                <a:gd name="T6" fmla="*/ 3 w 20"/>
                <a:gd name="T7" fmla="*/ 17 h 137"/>
                <a:gd name="T8" fmla="*/ 0 w 20"/>
                <a:gd name="T9" fmla="*/ 9 h 137"/>
                <a:gd name="T10" fmla="*/ 3 w 20"/>
                <a:gd name="T11" fmla="*/ 3 h 137"/>
                <a:gd name="T12" fmla="*/ 10 w 20"/>
                <a:gd name="T13" fmla="*/ 0 h 137"/>
                <a:gd name="T14" fmla="*/ 17 w 20"/>
                <a:gd name="T15" fmla="*/ 3 h 137"/>
                <a:gd name="T16" fmla="*/ 20 w 20"/>
                <a:gd name="T17" fmla="*/ 9 h 137"/>
                <a:gd name="T18" fmla="*/ 17 w 20"/>
                <a:gd name="T19" fmla="*/ 137 h 137"/>
                <a:gd name="T20" fmla="*/ 2 w 20"/>
                <a:gd name="T21" fmla="*/ 137 h 137"/>
                <a:gd name="T22" fmla="*/ 2 w 20"/>
                <a:gd name="T23" fmla="*/ 43 h 137"/>
                <a:gd name="T24" fmla="*/ 17 w 20"/>
                <a:gd name="T25" fmla="*/ 43 h 137"/>
                <a:gd name="T26" fmla="*/ 17 w 20"/>
                <a:gd name="T2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37">
                  <a:moveTo>
                    <a:pt x="20" y="9"/>
                  </a:moveTo>
                  <a:cubicBezTo>
                    <a:pt x="20" y="12"/>
                    <a:pt x="19" y="15"/>
                    <a:pt x="17" y="16"/>
                  </a:cubicBezTo>
                  <a:cubicBezTo>
                    <a:pt x="15" y="18"/>
                    <a:pt x="12" y="19"/>
                    <a:pt x="10" y="19"/>
                  </a:cubicBezTo>
                  <a:cubicBezTo>
                    <a:pt x="7" y="19"/>
                    <a:pt x="5" y="18"/>
                    <a:pt x="3" y="17"/>
                  </a:cubicBezTo>
                  <a:cubicBezTo>
                    <a:pt x="1" y="15"/>
                    <a:pt x="0" y="12"/>
                    <a:pt x="0" y="9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5"/>
                    <a:pt x="20" y="7"/>
                    <a:pt x="20" y="9"/>
                  </a:cubicBezTo>
                  <a:close/>
                  <a:moveTo>
                    <a:pt x="17" y="137"/>
                  </a:moveTo>
                  <a:cubicBezTo>
                    <a:pt x="2" y="137"/>
                    <a:pt x="2" y="137"/>
                    <a:pt x="2" y="137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17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4CB3958F-DFFF-4972-A05C-24DDF72563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" y="3492"/>
              <a:ext cx="115" cy="161"/>
            </a:xfrm>
            <a:custGeom>
              <a:avLst/>
              <a:gdLst>
                <a:gd name="T0" fmla="*/ 71 w 71"/>
                <a:gd name="T1" fmla="*/ 91 h 98"/>
                <a:gd name="T2" fmla="*/ 45 w 71"/>
                <a:gd name="T3" fmla="*/ 98 h 98"/>
                <a:gd name="T4" fmla="*/ 22 w 71"/>
                <a:gd name="T5" fmla="*/ 92 h 98"/>
                <a:gd name="T6" fmla="*/ 6 w 71"/>
                <a:gd name="T7" fmla="*/ 75 h 98"/>
                <a:gd name="T8" fmla="*/ 0 w 71"/>
                <a:gd name="T9" fmla="*/ 51 h 98"/>
                <a:gd name="T10" fmla="*/ 14 w 71"/>
                <a:gd name="T11" fmla="*/ 14 h 98"/>
                <a:gd name="T12" fmla="*/ 49 w 71"/>
                <a:gd name="T13" fmla="*/ 0 h 98"/>
                <a:gd name="T14" fmla="*/ 71 w 71"/>
                <a:gd name="T15" fmla="*/ 5 h 98"/>
                <a:gd name="T16" fmla="*/ 71 w 71"/>
                <a:gd name="T17" fmla="*/ 20 h 98"/>
                <a:gd name="T18" fmla="*/ 48 w 71"/>
                <a:gd name="T19" fmla="*/ 13 h 98"/>
                <a:gd name="T20" fmla="*/ 25 w 71"/>
                <a:gd name="T21" fmla="*/ 23 h 98"/>
                <a:gd name="T22" fmla="*/ 16 w 71"/>
                <a:gd name="T23" fmla="*/ 50 h 98"/>
                <a:gd name="T24" fmla="*/ 24 w 71"/>
                <a:gd name="T25" fmla="*/ 76 h 98"/>
                <a:gd name="T26" fmla="*/ 48 w 71"/>
                <a:gd name="T27" fmla="*/ 85 h 98"/>
                <a:gd name="T28" fmla="*/ 71 w 71"/>
                <a:gd name="T29" fmla="*/ 77 h 98"/>
                <a:gd name="T30" fmla="*/ 71 w 71"/>
                <a:gd name="T31" fmla="*/ 9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98">
                  <a:moveTo>
                    <a:pt x="71" y="91"/>
                  </a:moveTo>
                  <a:cubicBezTo>
                    <a:pt x="63" y="96"/>
                    <a:pt x="55" y="98"/>
                    <a:pt x="45" y="98"/>
                  </a:cubicBezTo>
                  <a:cubicBezTo>
                    <a:pt x="36" y="98"/>
                    <a:pt x="29" y="96"/>
                    <a:pt x="22" y="92"/>
                  </a:cubicBezTo>
                  <a:cubicBezTo>
                    <a:pt x="15" y="88"/>
                    <a:pt x="10" y="83"/>
                    <a:pt x="6" y="75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36"/>
                    <a:pt x="5" y="23"/>
                    <a:pt x="14" y="14"/>
                  </a:cubicBezTo>
                  <a:cubicBezTo>
                    <a:pt x="23" y="4"/>
                    <a:pt x="34" y="0"/>
                    <a:pt x="49" y="0"/>
                  </a:cubicBezTo>
                  <a:cubicBezTo>
                    <a:pt x="57" y="0"/>
                    <a:pt x="64" y="1"/>
                    <a:pt x="71" y="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4" y="15"/>
                    <a:pt x="56" y="13"/>
                    <a:pt x="48" y="13"/>
                  </a:cubicBezTo>
                  <a:cubicBezTo>
                    <a:pt x="39" y="13"/>
                    <a:pt x="31" y="16"/>
                    <a:pt x="25" y="23"/>
                  </a:cubicBezTo>
                  <a:cubicBezTo>
                    <a:pt x="19" y="30"/>
                    <a:pt x="16" y="39"/>
                    <a:pt x="16" y="50"/>
                  </a:cubicBezTo>
                  <a:cubicBezTo>
                    <a:pt x="16" y="61"/>
                    <a:pt x="19" y="69"/>
                    <a:pt x="24" y="76"/>
                  </a:cubicBezTo>
                  <a:cubicBezTo>
                    <a:pt x="30" y="82"/>
                    <a:pt x="38" y="85"/>
                    <a:pt x="48" y="85"/>
                  </a:cubicBezTo>
                  <a:cubicBezTo>
                    <a:pt x="56" y="85"/>
                    <a:pt x="63" y="82"/>
                    <a:pt x="71" y="77"/>
                  </a:cubicBezTo>
                  <a:lnTo>
                    <a:pt x="71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A41091EA-8AF2-4F8B-90AC-6F45A8DC2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" y="3492"/>
              <a:ext cx="80" cy="157"/>
            </a:xfrm>
            <a:custGeom>
              <a:avLst/>
              <a:gdLst>
                <a:gd name="T0" fmla="*/ 49 w 49"/>
                <a:gd name="T1" fmla="*/ 17 h 96"/>
                <a:gd name="T2" fmla="*/ 38 w 49"/>
                <a:gd name="T3" fmla="*/ 14 h 96"/>
                <a:gd name="T4" fmla="*/ 21 w 49"/>
                <a:gd name="T5" fmla="*/ 24 h 96"/>
                <a:gd name="T6" fmla="*/ 15 w 49"/>
                <a:gd name="T7" fmla="*/ 48 h 96"/>
                <a:gd name="T8" fmla="*/ 15 w 49"/>
                <a:gd name="T9" fmla="*/ 96 h 96"/>
                <a:gd name="T10" fmla="*/ 0 w 49"/>
                <a:gd name="T11" fmla="*/ 96 h 96"/>
                <a:gd name="T12" fmla="*/ 0 w 49"/>
                <a:gd name="T13" fmla="*/ 2 h 96"/>
                <a:gd name="T14" fmla="*/ 15 w 49"/>
                <a:gd name="T15" fmla="*/ 2 h 96"/>
                <a:gd name="T16" fmla="*/ 15 w 49"/>
                <a:gd name="T17" fmla="*/ 21 h 96"/>
                <a:gd name="T18" fmla="*/ 16 w 49"/>
                <a:gd name="T19" fmla="*/ 21 h 96"/>
                <a:gd name="T20" fmla="*/ 25 w 49"/>
                <a:gd name="T21" fmla="*/ 6 h 96"/>
                <a:gd name="T22" fmla="*/ 40 w 49"/>
                <a:gd name="T23" fmla="*/ 0 h 96"/>
                <a:gd name="T24" fmla="*/ 49 w 49"/>
                <a:gd name="T25" fmla="*/ 2 h 96"/>
                <a:gd name="T26" fmla="*/ 49 w 49"/>
                <a:gd name="T27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96">
                  <a:moveTo>
                    <a:pt x="49" y="17"/>
                  </a:moveTo>
                  <a:cubicBezTo>
                    <a:pt x="46" y="15"/>
                    <a:pt x="43" y="14"/>
                    <a:pt x="38" y="14"/>
                  </a:cubicBezTo>
                  <a:cubicBezTo>
                    <a:pt x="31" y="14"/>
                    <a:pt x="26" y="17"/>
                    <a:pt x="21" y="24"/>
                  </a:cubicBezTo>
                  <a:cubicBezTo>
                    <a:pt x="17" y="30"/>
                    <a:pt x="15" y="38"/>
                    <a:pt x="15" y="48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8" y="15"/>
                    <a:pt x="21" y="10"/>
                    <a:pt x="25" y="6"/>
                  </a:cubicBezTo>
                  <a:cubicBezTo>
                    <a:pt x="29" y="2"/>
                    <a:pt x="34" y="0"/>
                    <a:pt x="40" y="0"/>
                  </a:cubicBezTo>
                  <a:cubicBezTo>
                    <a:pt x="44" y="0"/>
                    <a:pt x="47" y="1"/>
                    <a:pt x="49" y="2"/>
                  </a:cubicBezTo>
                  <a:lnTo>
                    <a:pt x="49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54F9DB7-8745-4B50-9E77-7392720587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3" y="3492"/>
              <a:ext cx="150" cy="161"/>
            </a:xfrm>
            <a:custGeom>
              <a:avLst/>
              <a:gdLst>
                <a:gd name="T0" fmla="*/ 92 w 92"/>
                <a:gd name="T1" fmla="*/ 48 h 98"/>
                <a:gd name="T2" fmla="*/ 79 w 92"/>
                <a:gd name="T3" fmla="*/ 84 h 98"/>
                <a:gd name="T4" fmla="*/ 45 w 92"/>
                <a:gd name="T5" fmla="*/ 98 h 98"/>
                <a:gd name="T6" fmla="*/ 12 w 92"/>
                <a:gd name="T7" fmla="*/ 85 h 98"/>
                <a:gd name="T8" fmla="*/ 0 w 92"/>
                <a:gd name="T9" fmla="*/ 50 h 98"/>
                <a:gd name="T10" fmla="*/ 12 w 92"/>
                <a:gd name="T11" fmla="*/ 13 h 98"/>
                <a:gd name="T12" fmla="*/ 48 w 92"/>
                <a:gd name="T13" fmla="*/ 0 h 98"/>
                <a:gd name="T14" fmla="*/ 80 w 92"/>
                <a:gd name="T15" fmla="*/ 13 h 98"/>
                <a:gd name="T16" fmla="*/ 92 w 92"/>
                <a:gd name="T17" fmla="*/ 48 h 98"/>
                <a:gd name="T18" fmla="*/ 77 w 92"/>
                <a:gd name="T19" fmla="*/ 49 h 98"/>
                <a:gd name="T20" fmla="*/ 69 w 92"/>
                <a:gd name="T21" fmla="*/ 22 h 98"/>
                <a:gd name="T22" fmla="*/ 46 w 92"/>
                <a:gd name="T23" fmla="*/ 13 h 98"/>
                <a:gd name="T24" fmla="*/ 24 w 92"/>
                <a:gd name="T25" fmla="*/ 22 h 98"/>
                <a:gd name="T26" fmla="*/ 15 w 92"/>
                <a:gd name="T27" fmla="*/ 49 h 98"/>
                <a:gd name="T28" fmla="*/ 24 w 92"/>
                <a:gd name="T29" fmla="*/ 76 h 98"/>
                <a:gd name="T30" fmla="*/ 46 w 92"/>
                <a:gd name="T31" fmla="*/ 85 h 98"/>
                <a:gd name="T32" fmla="*/ 69 w 92"/>
                <a:gd name="T33" fmla="*/ 76 h 98"/>
                <a:gd name="T34" fmla="*/ 77 w 92"/>
                <a:gd name="T35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8">
                  <a:moveTo>
                    <a:pt x="92" y="48"/>
                  </a:moveTo>
                  <a:cubicBezTo>
                    <a:pt x="92" y="63"/>
                    <a:pt x="88" y="75"/>
                    <a:pt x="79" y="84"/>
                  </a:cubicBezTo>
                  <a:cubicBezTo>
                    <a:pt x="71" y="93"/>
                    <a:pt x="60" y="98"/>
                    <a:pt x="45" y="98"/>
                  </a:cubicBezTo>
                  <a:cubicBezTo>
                    <a:pt x="31" y="98"/>
                    <a:pt x="20" y="94"/>
                    <a:pt x="12" y="85"/>
                  </a:cubicBezTo>
                  <a:cubicBezTo>
                    <a:pt x="4" y="76"/>
                    <a:pt x="0" y="64"/>
                    <a:pt x="0" y="50"/>
                  </a:cubicBezTo>
                  <a:cubicBezTo>
                    <a:pt x="0" y="34"/>
                    <a:pt x="4" y="22"/>
                    <a:pt x="12" y="13"/>
                  </a:cubicBezTo>
                  <a:cubicBezTo>
                    <a:pt x="21" y="4"/>
                    <a:pt x="33" y="0"/>
                    <a:pt x="48" y="0"/>
                  </a:cubicBezTo>
                  <a:cubicBezTo>
                    <a:pt x="61" y="0"/>
                    <a:pt x="72" y="4"/>
                    <a:pt x="80" y="13"/>
                  </a:cubicBezTo>
                  <a:cubicBezTo>
                    <a:pt x="88" y="21"/>
                    <a:pt x="92" y="33"/>
                    <a:pt x="92" y="48"/>
                  </a:cubicBezTo>
                  <a:close/>
                  <a:moveTo>
                    <a:pt x="77" y="49"/>
                  </a:moveTo>
                  <a:cubicBezTo>
                    <a:pt x="77" y="37"/>
                    <a:pt x="74" y="28"/>
                    <a:pt x="69" y="22"/>
                  </a:cubicBezTo>
                  <a:cubicBezTo>
                    <a:pt x="64" y="16"/>
                    <a:pt x="56" y="13"/>
                    <a:pt x="46" y="13"/>
                  </a:cubicBezTo>
                  <a:cubicBezTo>
                    <a:pt x="37" y="13"/>
                    <a:pt x="29" y="16"/>
                    <a:pt x="24" y="22"/>
                  </a:cubicBezTo>
                  <a:cubicBezTo>
                    <a:pt x="18" y="29"/>
                    <a:pt x="15" y="38"/>
                    <a:pt x="15" y="49"/>
                  </a:cubicBezTo>
                  <a:cubicBezTo>
                    <a:pt x="15" y="61"/>
                    <a:pt x="18" y="69"/>
                    <a:pt x="24" y="76"/>
                  </a:cubicBezTo>
                  <a:cubicBezTo>
                    <a:pt x="29" y="82"/>
                    <a:pt x="37" y="85"/>
                    <a:pt x="46" y="85"/>
                  </a:cubicBezTo>
                  <a:cubicBezTo>
                    <a:pt x="56" y="85"/>
                    <a:pt x="64" y="82"/>
                    <a:pt x="69" y="76"/>
                  </a:cubicBezTo>
                  <a:cubicBezTo>
                    <a:pt x="74" y="70"/>
                    <a:pt x="77" y="61"/>
                    <a:pt x="77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0735F178-DC5E-4A05-8C5F-7EF90147A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" y="3492"/>
              <a:ext cx="93" cy="161"/>
            </a:xfrm>
            <a:custGeom>
              <a:avLst/>
              <a:gdLst>
                <a:gd name="T0" fmla="*/ 57 w 57"/>
                <a:gd name="T1" fmla="*/ 71 h 98"/>
                <a:gd name="T2" fmla="*/ 48 w 57"/>
                <a:gd name="T3" fmla="*/ 90 h 98"/>
                <a:gd name="T4" fmla="*/ 23 w 57"/>
                <a:gd name="T5" fmla="*/ 98 h 98"/>
                <a:gd name="T6" fmla="*/ 0 w 57"/>
                <a:gd name="T7" fmla="*/ 92 h 98"/>
                <a:gd name="T8" fmla="*/ 0 w 57"/>
                <a:gd name="T9" fmla="*/ 76 h 98"/>
                <a:gd name="T10" fmla="*/ 24 w 57"/>
                <a:gd name="T11" fmla="*/ 85 h 98"/>
                <a:gd name="T12" fmla="*/ 42 w 57"/>
                <a:gd name="T13" fmla="*/ 72 h 98"/>
                <a:gd name="T14" fmla="*/ 38 w 57"/>
                <a:gd name="T15" fmla="*/ 63 h 98"/>
                <a:gd name="T16" fmla="*/ 23 w 57"/>
                <a:gd name="T17" fmla="*/ 54 h 98"/>
                <a:gd name="T18" fmla="*/ 5 w 57"/>
                <a:gd name="T19" fmla="*/ 43 h 98"/>
                <a:gd name="T20" fmla="*/ 0 w 57"/>
                <a:gd name="T21" fmla="*/ 27 h 98"/>
                <a:gd name="T22" fmla="*/ 9 w 57"/>
                <a:gd name="T23" fmla="*/ 8 h 98"/>
                <a:gd name="T24" fmla="*/ 33 w 57"/>
                <a:gd name="T25" fmla="*/ 0 h 98"/>
                <a:gd name="T26" fmla="*/ 53 w 57"/>
                <a:gd name="T27" fmla="*/ 4 h 98"/>
                <a:gd name="T28" fmla="*/ 53 w 57"/>
                <a:gd name="T29" fmla="*/ 19 h 98"/>
                <a:gd name="T30" fmla="*/ 32 w 57"/>
                <a:gd name="T31" fmla="*/ 13 h 98"/>
                <a:gd name="T32" fmla="*/ 20 w 57"/>
                <a:gd name="T33" fmla="*/ 16 h 98"/>
                <a:gd name="T34" fmla="*/ 15 w 57"/>
                <a:gd name="T35" fmla="*/ 26 h 98"/>
                <a:gd name="T36" fmla="*/ 19 w 57"/>
                <a:gd name="T37" fmla="*/ 35 h 98"/>
                <a:gd name="T38" fmla="*/ 33 w 57"/>
                <a:gd name="T39" fmla="*/ 43 h 98"/>
                <a:gd name="T40" fmla="*/ 52 w 57"/>
                <a:gd name="T41" fmla="*/ 55 h 98"/>
                <a:gd name="T42" fmla="*/ 57 w 57"/>
                <a:gd name="T43" fmla="*/ 7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" h="98">
                  <a:moveTo>
                    <a:pt x="57" y="71"/>
                  </a:moveTo>
                  <a:cubicBezTo>
                    <a:pt x="57" y="79"/>
                    <a:pt x="54" y="85"/>
                    <a:pt x="48" y="90"/>
                  </a:cubicBezTo>
                  <a:cubicBezTo>
                    <a:pt x="42" y="95"/>
                    <a:pt x="33" y="98"/>
                    <a:pt x="23" y="98"/>
                  </a:cubicBezTo>
                  <a:cubicBezTo>
                    <a:pt x="14" y="98"/>
                    <a:pt x="6" y="96"/>
                    <a:pt x="0" y="9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" y="82"/>
                    <a:pt x="15" y="85"/>
                    <a:pt x="24" y="85"/>
                  </a:cubicBezTo>
                  <a:cubicBezTo>
                    <a:pt x="36" y="85"/>
                    <a:pt x="42" y="81"/>
                    <a:pt x="42" y="72"/>
                  </a:cubicBezTo>
                  <a:cubicBezTo>
                    <a:pt x="42" y="69"/>
                    <a:pt x="41" y="66"/>
                    <a:pt x="38" y="63"/>
                  </a:cubicBezTo>
                  <a:cubicBezTo>
                    <a:pt x="36" y="61"/>
                    <a:pt x="31" y="58"/>
                    <a:pt x="23" y="54"/>
                  </a:cubicBezTo>
                  <a:cubicBezTo>
                    <a:pt x="14" y="51"/>
                    <a:pt x="8" y="47"/>
                    <a:pt x="5" y="43"/>
                  </a:cubicBezTo>
                  <a:cubicBezTo>
                    <a:pt x="2" y="39"/>
                    <a:pt x="0" y="34"/>
                    <a:pt x="0" y="27"/>
                  </a:cubicBezTo>
                  <a:cubicBezTo>
                    <a:pt x="0" y="19"/>
                    <a:pt x="3" y="13"/>
                    <a:pt x="9" y="8"/>
                  </a:cubicBezTo>
                  <a:cubicBezTo>
                    <a:pt x="15" y="2"/>
                    <a:pt x="23" y="0"/>
                    <a:pt x="33" y="0"/>
                  </a:cubicBezTo>
                  <a:cubicBezTo>
                    <a:pt x="40" y="0"/>
                    <a:pt x="47" y="1"/>
                    <a:pt x="53" y="4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7" y="15"/>
                    <a:pt x="40" y="13"/>
                    <a:pt x="32" y="13"/>
                  </a:cubicBezTo>
                  <a:cubicBezTo>
                    <a:pt x="27" y="13"/>
                    <a:pt x="23" y="14"/>
                    <a:pt x="20" y="16"/>
                  </a:cubicBezTo>
                  <a:cubicBezTo>
                    <a:pt x="17" y="19"/>
                    <a:pt x="15" y="22"/>
                    <a:pt x="15" y="26"/>
                  </a:cubicBezTo>
                  <a:cubicBezTo>
                    <a:pt x="15" y="30"/>
                    <a:pt x="16" y="33"/>
                    <a:pt x="19" y="35"/>
                  </a:cubicBezTo>
                  <a:cubicBezTo>
                    <a:pt x="21" y="37"/>
                    <a:pt x="26" y="40"/>
                    <a:pt x="33" y="43"/>
                  </a:cubicBezTo>
                  <a:cubicBezTo>
                    <a:pt x="42" y="47"/>
                    <a:pt x="48" y="51"/>
                    <a:pt x="52" y="55"/>
                  </a:cubicBezTo>
                  <a:cubicBezTo>
                    <a:pt x="55" y="59"/>
                    <a:pt x="57" y="64"/>
                    <a:pt x="57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78CE4192-D071-4163-8521-1590E7AF4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8" y="3492"/>
              <a:ext cx="150" cy="161"/>
            </a:xfrm>
            <a:custGeom>
              <a:avLst/>
              <a:gdLst>
                <a:gd name="T0" fmla="*/ 92 w 92"/>
                <a:gd name="T1" fmla="*/ 48 h 98"/>
                <a:gd name="T2" fmla="*/ 80 w 92"/>
                <a:gd name="T3" fmla="*/ 84 h 98"/>
                <a:gd name="T4" fmla="*/ 46 w 92"/>
                <a:gd name="T5" fmla="*/ 98 h 98"/>
                <a:gd name="T6" fmla="*/ 12 w 92"/>
                <a:gd name="T7" fmla="*/ 85 h 98"/>
                <a:gd name="T8" fmla="*/ 0 w 92"/>
                <a:gd name="T9" fmla="*/ 50 h 98"/>
                <a:gd name="T10" fmla="*/ 13 w 92"/>
                <a:gd name="T11" fmla="*/ 13 h 98"/>
                <a:gd name="T12" fmla="*/ 48 w 92"/>
                <a:gd name="T13" fmla="*/ 0 h 98"/>
                <a:gd name="T14" fmla="*/ 80 w 92"/>
                <a:gd name="T15" fmla="*/ 13 h 98"/>
                <a:gd name="T16" fmla="*/ 92 w 92"/>
                <a:gd name="T17" fmla="*/ 48 h 98"/>
                <a:gd name="T18" fmla="*/ 77 w 92"/>
                <a:gd name="T19" fmla="*/ 49 h 98"/>
                <a:gd name="T20" fmla="*/ 69 w 92"/>
                <a:gd name="T21" fmla="*/ 22 h 98"/>
                <a:gd name="T22" fmla="*/ 47 w 92"/>
                <a:gd name="T23" fmla="*/ 13 h 98"/>
                <a:gd name="T24" fmla="*/ 24 w 92"/>
                <a:gd name="T25" fmla="*/ 22 h 98"/>
                <a:gd name="T26" fmla="*/ 15 w 92"/>
                <a:gd name="T27" fmla="*/ 49 h 98"/>
                <a:gd name="T28" fmla="*/ 24 w 92"/>
                <a:gd name="T29" fmla="*/ 76 h 98"/>
                <a:gd name="T30" fmla="*/ 47 w 92"/>
                <a:gd name="T31" fmla="*/ 85 h 98"/>
                <a:gd name="T32" fmla="*/ 69 w 92"/>
                <a:gd name="T33" fmla="*/ 76 h 98"/>
                <a:gd name="T34" fmla="*/ 77 w 92"/>
                <a:gd name="T35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8">
                  <a:moveTo>
                    <a:pt x="92" y="48"/>
                  </a:moveTo>
                  <a:cubicBezTo>
                    <a:pt x="92" y="63"/>
                    <a:pt x="88" y="75"/>
                    <a:pt x="80" y="84"/>
                  </a:cubicBezTo>
                  <a:cubicBezTo>
                    <a:pt x="71" y="93"/>
                    <a:pt x="60" y="98"/>
                    <a:pt x="46" y="98"/>
                  </a:cubicBezTo>
                  <a:cubicBezTo>
                    <a:pt x="32" y="98"/>
                    <a:pt x="21" y="94"/>
                    <a:pt x="12" y="85"/>
                  </a:cubicBezTo>
                  <a:cubicBezTo>
                    <a:pt x="4" y="76"/>
                    <a:pt x="0" y="64"/>
                    <a:pt x="0" y="50"/>
                  </a:cubicBezTo>
                  <a:cubicBezTo>
                    <a:pt x="0" y="34"/>
                    <a:pt x="4" y="22"/>
                    <a:pt x="13" y="13"/>
                  </a:cubicBezTo>
                  <a:cubicBezTo>
                    <a:pt x="21" y="4"/>
                    <a:pt x="33" y="0"/>
                    <a:pt x="48" y="0"/>
                  </a:cubicBezTo>
                  <a:cubicBezTo>
                    <a:pt x="62" y="0"/>
                    <a:pt x="73" y="4"/>
                    <a:pt x="80" y="13"/>
                  </a:cubicBezTo>
                  <a:cubicBezTo>
                    <a:pt x="88" y="21"/>
                    <a:pt x="92" y="33"/>
                    <a:pt x="92" y="48"/>
                  </a:cubicBezTo>
                  <a:close/>
                  <a:moveTo>
                    <a:pt x="77" y="49"/>
                  </a:moveTo>
                  <a:cubicBezTo>
                    <a:pt x="77" y="37"/>
                    <a:pt x="74" y="28"/>
                    <a:pt x="69" y="22"/>
                  </a:cubicBezTo>
                  <a:cubicBezTo>
                    <a:pt x="64" y="16"/>
                    <a:pt x="56" y="13"/>
                    <a:pt x="47" y="13"/>
                  </a:cubicBezTo>
                  <a:cubicBezTo>
                    <a:pt x="37" y="13"/>
                    <a:pt x="29" y="16"/>
                    <a:pt x="24" y="22"/>
                  </a:cubicBezTo>
                  <a:cubicBezTo>
                    <a:pt x="18" y="29"/>
                    <a:pt x="15" y="38"/>
                    <a:pt x="15" y="49"/>
                  </a:cubicBezTo>
                  <a:cubicBezTo>
                    <a:pt x="15" y="61"/>
                    <a:pt x="18" y="69"/>
                    <a:pt x="24" y="76"/>
                  </a:cubicBezTo>
                  <a:cubicBezTo>
                    <a:pt x="30" y="82"/>
                    <a:pt x="37" y="85"/>
                    <a:pt x="47" y="85"/>
                  </a:cubicBezTo>
                  <a:cubicBezTo>
                    <a:pt x="56" y="85"/>
                    <a:pt x="64" y="82"/>
                    <a:pt x="69" y="76"/>
                  </a:cubicBezTo>
                  <a:cubicBezTo>
                    <a:pt x="74" y="70"/>
                    <a:pt x="77" y="61"/>
                    <a:pt x="77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B22B2E84-C5DA-4F29-97CC-A369A3DE95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4" y="3419"/>
              <a:ext cx="92" cy="230"/>
            </a:xfrm>
            <a:custGeom>
              <a:avLst/>
              <a:gdLst>
                <a:gd name="T0" fmla="*/ 56 w 56"/>
                <a:gd name="T1" fmla="*/ 15 h 141"/>
                <a:gd name="T2" fmla="*/ 46 w 56"/>
                <a:gd name="T3" fmla="*/ 13 h 141"/>
                <a:gd name="T4" fmla="*/ 31 w 56"/>
                <a:gd name="T5" fmla="*/ 33 h 141"/>
                <a:gd name="T6" fmla="*/ 31 w 56"/>
                <a:gd name="T7" fmla="*/ 47 h 141"/>
                <a:gd name="T8" fmla="*/ 53 w 56"/>
                <a:gd name="T9" fmla="*/ 47 h 141"/>
                <a:gd name="T10" fmla="*/ 53 w 56"/>
                <a:gd name="T11" fmla="*/ 60 h 141"/>
                <a:gd name="T12" fmla="*/ 31 w 56"/>
                <a:gd name="T13" fmla="*/ 60 h 141"/>
                <a:gd name="T14" fmla="*/ 31 w 56"/>
                <a:gd name="T15" fmla="*/ 141 h 141"/>
                <a:gd name="T16" fmla="*/ 16 w 56"/>
                <a:gd name="T17" fmla="*/ 141 h 141"/>
                <a:gd name="T18" fmla="*/ 16 w 56"/>
                <a:gd name="T19" fmla="*/ 60 h 141"/>
                <a:gd name="T20" fmla="*/ 0 w 56"/>
                <a:gd name="T21" fmla="*/ 60 h 141"/>
                <a:gd name="T22" fmla="*/ 0 w 56"/>
                <a:gd name="T23" fmla="*/ 47 h 141"/>
                <a:gd name="T24" fmla="*/ 16 w 56"/>
                <a:gd name="T25" fmla="*/ 47 h 141"/>
                <a:gd name="T26" fmla="*/ 16 w 56"/>
                <a:gd name="T27" fmla="*/ 32 h 141"/>
                <a:gd name="T28" fmla="*/ 24 w 56"/>
                <a:gd name="T29" fmla="*/ 9 h 141"/>
                <a:gd name="T30" fmla="*/ 45 w 56"/>
                <a:gd name="T31" fmla="*/ 0 h 141"/>
                <a:gd name="T32" fmla="*/ 56 w 56"/>
                <a:gd name="T33" fmla="*/ 2 h 141"/>
                <a:gd name="T34" fmla="*/ 56 w 56"/>
                <a:gd name="T35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41">
                  <a:moveTo>
                    <a:pt x="56" y="15"/>
                  </a:moveTo>
                  <a:cubicBezTo>
                    <a:pt x="53" y="14"/>
                    <a:pt x="50" y="13"/>
                    <a:pt x="46" y="13"/>
                  </a:cubicBezTo>
                  <a:cubicBezTo>
                    <a:pt x="36" y="13"/>
                    <a:pt x="31" y="19"/>
                    <a:pt x="31" y="33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2"/>
                    <a:pt x="18" y="15"/>
                    <a:pt x="24" y="9"/>
                  </a:cubicBezTo>
                  <a:cubicBezTo>
                    <a:pt x="30" y="3"/>
                    <a:pt x="37" y="0"/>
                    <a:pt x="45" y="0"/>
                  </a:cubicBezTo>
                  <a:cubicBezTo>
                    <a:pt x="50" y="0"/>
                    <a:pt x="54" y="1"/>
                    <a:pt x="56" y="2"/>
                  </a:cubicBezTo>
                  <a:lnTo>
                    <a:pt x="5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2F14D94C-3764-4CEE-955B-F7ADB8B717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4" y="3450"/>
              <a:ext cx="88" cy="203"/>
            </a:xfrm>
            <a:custGeom>
              <a:avLst/>
              <a:gdLst>
                <a:gd name="T0" fmla="*/ 54 w 54"/>
                <a:gd name="T1" fmla="*/ 121 h 124"/>
                <a:gd name="T2" fmla="*/ 40 w 54"/>
                <a:gd name="T3" fmla="*/ 124 h 124"/>
                <a:gd name="T4" fmla="*/ 16 w 54"/>
                <a:gd name="T5" fmla="*/ 96 h 124"/>
                <a:gd name="T6" fmla="*/ 16 w 54"/>
                <a:gd name="T7" fmla="*/ 41 h 124"/>
                <a:gd name="T8" fmla="*/ 0 w 54"/>
                <a:gd name="T9" fmla="*/ 41 h 124"/>
                <a:gd name="T10" fmla="*/ 0 w 54"/>
                <a:gd name="T11" fmla="*/ 28 h 124"/>
                <a:gd name="T12" fmla="*/ 16 w 54"/>
                <a:gd name="T13" fmla="*/ 28 h 124"/>
                <a:gd name="T14" fmla="*/ 16 w 54"/>
                <a:gd name="T15" fmla="*/ 5 h 124"/>
                <a:gd name="T16" fmla="*/ 31 w 54"/>
                <a:gd name="T17" fmla="*/ 0 h 124"/>
                <a:gd name="T18" fmla="*/ 31 w 54"/>
                <a:gd name="T19" fmla="*/ 28 h 124"/>
                <a:gd name="T20" fmla="*/ 54 w 54"/>
                <a:gd name="T21" fmla="*/ 28 h 124"/>
                <a:gd name="T22" fmla="*/ 54 w 54"/>
                <a:gd name="T23" fmla="*/ 41 h 124"/>
                <a:gd name="T24" fmla="*/ 31 w 54"/>
                <a:gd name="T25" fmla="*/ 41 h 124"/>
                <a:gd name="T26" fmla="*/ 31 w 54"/>
                <a:gd name="T27" fmla="*/ 94 h 124"/>
                <a:gd name="T28" fmla="*/ 34 w 54"/>
                <a:gd name="T29" fmla="*/ 107 h 124"/>
                <a:gd name="T30" fmla="*/ 45 w 54"/>
                <a:gd name="T31" fmla="*/ 111 h 124"/>
                <a:gd name="T32" fmla="*/ 54 w 54"/>
                <a:gd name="T33" fmla="*/ 108 h 124"/>
                <a:gd name="T34" fmla="*/ 54 w 54"/>
                <a:gd name="T35" fmla="*/ 12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124">
                  <a:moveTo>
                    <a:pt x="54" y="121"/>
                  </a:moveTo>
                  <a:cubicBezTo>
                    <a:pt x="51" y="123"/>
                    <a:pt x="46" y="124"/>
                    <a:pt x="40" y="124"/>
                  </a:cubicBezTo>
                  <a:cubicBezTo>
                    <a:pt x="24" y="124"/>
                    <a:pt x="16" y="115"/>
                    <a:pt x="16" y="96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100"/>
                    <a:pt x="32" y="104"/>
                    <a:pt x="34" y="107"/>
                  </a:cubicBezTo>
                  <a:cubicBezTo>
                    <a:pt x="36" y="110"/>
                    <a:pt x="40" y="111"/>
                    <a:pt x="45" y="111"/>
                  </a:cubicBezTo>
                  <a:cubicBezTo>
                    <a:pt x="48" y="111"/>
                    <a:pt x="52" y="110"/>
                    <a:pt x="54" y="108"/>
                  </a:cubicBezTo>
                  <a:lnTo>
                    <a:pt x="54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7C776964-840D-4EE6-913A-D9A4E7DD70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9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4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AFE6C8F9-4F4B-44F9-B8AD-0000DA2162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" y="3823"/>
              <a:ext cx="206" cy="239"/>
            </a:xfrm>
            <a:custGeom>
              <a:avLst/>
              <a:gdLst>
                <a:gd name="T0" fmla="*/ 126 w 126"/>
                <a:gd name="T1" fmla="*/ 0 h 146"/>
                <a:gd name="T2" fmla="*/ 77 w 126"/>
                <a:gd name="T3" fmla="*/ 74 h 146"/>
                <a:gd name="T4" fmla="*/ 125 w 126"/>
                <a:gd name="T5" fmla="*/ 146 h 146"/>
                <a:gd name="T6" fmla="*/ 98 w 126"/>
                <a:gd name="T7" fmla="*/ 146 h 146"/>
                <a:gd name="T8" fmla="*/ 70 w 126"/>
                <a:gd name="T9" fmla="*/ 99 h 146"/>
                <a:gd name="T10" fmla="*/ 63 w 126"/>
                <a:gd name="T11" fmla="*/ 88 h 146"/>
                <a:gd name="T12" fmla="*/ 63 w 126"/>
                <a:gd name="T13" fmla="*/ 88 h 146"/>
                <a:gd name="T14" fmla="*/ 27 w 126"/>
                <a:gd name="T15" fmla="*/ 146 h 146"/>
                <a:gd name="T16" fmla="*/ 0 w 126"/>
                <a:gd name="T17" fmla="*/ 146 h 146"/>
                <a:gd name="T18" fmla="*/ 50 w 126"/>
                <a:gd name="T19" fmla="*/ 74 h 146"/>
                <a:gd name="T20" fmla="*/ 2 w 126"/>
                <a:gd name="T21" fmla="*/ 0 h 146"/>
                <a:gd name="T22" fmla="*/ 29 w 126"/>
                <a:gd name="T23" fmla="*/ 0 h 146"/>
                <a:gd name="T24" fmla="*/ 63 w 126"/>
                <a:gd name="T25" fmla="*/ 61 h 146"/>
                <a:gd name="T26" fmla="*/ 64 w 126"/>
                <a:gd name="T27" fmla="*/ 61 h 146"/>
                <a:gd name="T28" fmla="*/ 101 w 126"/>
                <a:gd name="T29" fmla="*/ 0 h 146"/>
                <a:gd name="T30" fmla="*/ 126 w 126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6" h="146">
                  <a:moveTo>
                    <a:pt x="126" y="0"/>
                  </a:moveTo>
                  <a:cubicBezTo>
                    <a:pt x="77" y="74"/>
                    <a:pt x="77" y="74"/>
                    <a:pt x="77" y="74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36"/>
                    <a:pt x="61" y="56"/>
                    <a:pt x="63" y="61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3CFB4BE3-9535-4B44-945C-8270CA399D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2" y="3818"/>
              <a:ext cx="218" cy="353"/>
            </a:xfrm>
            <a:custGeom>
              <a:avLst/>
              <a:gdLst>
                <a:gd name="T0" fmla="*/ 134 w 134"/>
                <a:gd name="T1" fmla="*/ 72 h 216"/>
                <a:gd name="T2" fmla="*/ 116 w 134"/>
                <a:gd name="T3" fmla="*/ 131 h 216"/>
                <a:gd name="T4" fmla="*/ 67 w 134"/>
                <a:gd name="T5" fmla="*/ 152 h 216"/>
                <a:gd name="T6" fmla="*/ 24 w 134"/>
                <a:gd name="T7" fmla="*/ 128 h 216"/>
                <a:gd name="T8" fmla="*/ 23 w 134"/>
                <a:gd name="T9" fmla="*/ 128 h 216"/>
                <a:gd name="T10" fmla="*/ 23 w 134"/>
                <a:gd name="T11" fmla="*/ 216 h 216"/>
                <a:gd name="T12" fmla="*/ 0 w 134"/>
                <a:gd name="T13" fmla="*/ 216 h 216"/>
                <a:gd name="T14" fmla="*/ 0 w 134"/>
                <a:gd name="T15" fmla="*/ 3 h 216"/>
                <a:gd name="T16" fmla="*/ 23 w 134"/>
                <a:gd name="T17" fmla="*/ 3 h 216"/>
                <a:gd name="T18" fmla="*/ 23 w 134"/>
                <a:gd name="T19" fmla="*/ 29 h 216"/>
                <a:gd name="T20" fmla="*/ 24 w 134"/>
                <a:gd name="T21" fmla="*/ 29 h 216"/>
                <a:gd name="T22" fmla="*/ 74 w 134"/>
                <a:gd name="T23" fmla="*/ 0 h 216"/>
                <a:gd name="T24" fmla="*/ 118 w 134"/>
                <a:gd name="T25" fmla="*/ 19 h 216"/>
                <a:gd name="T26" fmla="*/ 134 w 134"/>
                <a:gd name="T27" fmla="*/ 72 h 216"/>
                <a:gd name="T28" fmla="*/ 110 w 134"/>
                <a:gd name="T29" fmla="*/ 71 h 216"/>
                <a:gd name="T30" fmla="*/ 99 w 134"/>
                <a:gd name="T31" fmla="*/ 34 h 216"/>
                <a:gd name="T32" fmla="*/ 68 w 134"/>
                <a:gd name="T33" fmla="*/ 19 h 216"/>
                <a:gd name="T34" fmla="*/ 36 w 134"/>
                <a:gd name="T35" fmla="*/ 33 h 216"/>
                <a:gd name="T36" fmla="*/ 23 w 134"/>
                <a:gd name="T37" fmla="*/ 69 h 216"/>
                <a:gd name="T38" fmla="*/ 23 w 134"/>
                <a:gd name="T39" fmla="*/ 89 h 216"/>
                <a:gd name="T40" fmla="*/ 35 w 134"/>
                <a:gd name="T41" fmla="*/ 120 h 216"/>
                <a:gd name="T42" fmla="*/ 65 w 134"/>
                <a:gd name="T43" fmla="*/ 133 h 216"/>
                <a:gd name="T44" fmla="*/ 98 w 134"/>
                <a:gd name="T45" fmla="*/ 116 h 216"/>
                <a:gd name="T46" fmla="*/ 110 w 134"/>
                <a:gd name="T47" fmla="*/ 7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4" h="216">
                  <a:moveTo>
                    <a:pt x="134" y="72"/>
                  </a:moveTo>
                  <a:cubicBezTo>
                    <a:pt x="134" y="96"/>
                    <a:pt x="128" y="116"/>
                    <a:pt x="116" y="131"/>
                  </a:cubicBezTo>
                  <a:cubicBezTo>
                    <a:pt x="104" y="145"/>
                    <a:pt x="88" y="152"/>
                    <a:pt x="67" y="152"/>
                  </a:cubicBezTo>
                  <a:cubicBezTo>
                    <a:pt x="48" y="152"/>
                    <a:pt x="34" y="144"/>
                    <a:pt x="24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216"/>
                    <a:pt x="23" y="216"/>
                    <a:pt x="23" y="21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35" y="9"/>
                    <a:pt x="52" y="0"/>
                    <a:pt x="74" y="0"/>
                  </a:cubicBezTo>
                  <a:cubicBezTo>
                    <a:pt x="92" y="0"/>
                    <a:pt x="107" y="6"/>
                    <a:pt x="118" y="19"/>
                  </a:cubicBezTo>
                  <a:cubicBezTo>
                    <a:pt x="128" y="32"/>
                    <a:pt x="134" y="49"/>
                    <a:pt x="134" y="72"/>
                  </a:cubicBezTo>
                  <a:close/>
                  <a:moveTo>
                    <a:pt x="110" y="71"/>
                  </a:moveTo>
                  <a:cubicBezTo>
                    <a:pt x="110" y="56"/>
                    <a:pt x="106" y="43"/>
                    <a:pt x="99" y="34"/>
                  </a:cubicBezTo>
                  <a:cubicBezTo>
                    <a:pt x="91" y="24"/>
                    <a:pt x="81" y="19"/>
                    <a:pt x="68" y="19"/>
                  </a:cubicBezTo>
                  <a:cubicBezTo>
                    <a:pt x="55" y="19"/>
                    <a:pt x="44" y="24"/>
                    <a:pt x="36" y="33"/>
                  </a:cubicBezTo>
                  <a:cubicBezTo>
                    <a:pt x="27" y="43"/>
                    <a:pt x="23" y="55"/>
                    <a:pt x="23" y="6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3" y="102"/>
                    <a:pt x="27" y="112"/>
                    <a:pt x="35" y="120"/>
                  </a:cubicBezTo>
                  <a:cubicBezTo>
                    <a:pt x="43" y="128"/>
                    <a:pt x="53" y="133"/>
                    <a:pt x="65" y="133"/>
                  </a:cubicBezTo>
                  <a:cubicBezTo>
                    <a:pt x="79" y="133"/>
                    <a:pt x="90" y="127"/>
                    <a:pt x="98" y="116"/>
                  </a:cubicBezTo>
                  <a:cubicBezTo>
                    <a:pt x="106" y="105"/>
                    <a:pt x="110" y="90"/>
                    <a:pt x="11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14E8A197-D855-4C04-824D-70FCB60D9B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1" y="3818"/>
              <a:ext cx="207" cy="249"/>
            </a:xfrm>
            <a:custGeom>
              <a:avLst/>
              <a:gdLst>
                <a:gd name="T0" fmla="*/ 127 w 127"/>
                <a:gd name="T1" fmla="*/ 82 h 152"/>
                <a:gd name="T2" fmla="*/ 24 w 127"/>
                <a:gd name="T3" fmla="*/ 82 h 152"/>
                <a:gd name="T4" fmla="*/ 37 w 127"/>
                <a:gd name="T5" fmla="*/ 120 h 152"/>
                <a:gd name="T6" fmla="*/ 72 w 127"/>
                <a:gd name="T7" fmla="*/ 133 h 152"/>
                <a:gd name="T8" fmla="*/ 117 w 127"/>
                <a:gd name="T9" fmla="*/ 117 h 152"/>
                <a:gd name="T10" fmla="*/ 117 w 127"/>
                <a:gd name="T11" fmla="*/ 138 h 152"/>
                <a:gd name="T12" fmla="*/ 66 w 127"/>
                <a:gd name="T13" fmla="*/ 152 h 152"/>
                <a:gd name="T14" fmla="*/ 17 w 127"/>
                <a:gd name="T15" fmla="*/ 132 h 152"/>
                <a:gd name="T16" fmla="*/ 0 w 127"/>
                <a:gd name="T17" fmla="*/ 77 h 152"/>
                <a:gd name="T18" fmla="*/ 9 w 127"/>
                <a:gd name="T19" fmla="*/ 37 h 152"/>
                <a:gd name="T20" fmla="*/ 33 w 127"/>
                <a:gd name="T21" fmla="*/ 9 h 152"/>
                <a:gd name="T22" fmla="*/ 67 w 127"/>
                <a:gd name="T23" fmla="*/ 0 h 152"/>
                <a:gd name="T24" fmla="*/ 111 w 127"/>
                <a:gd name="T25" fmla="*/ 18 h 152"/>
                <a:gd name="T26" fmla="*/ 127 w 127"/>
                <a:gd name="T27" fmla="*/ 70 h 152"/>
                <a:gd name="T28" fmla="*/ 127 w 127"/>
                <a:gd name="T29" fmla="*/ 82 h 152"/>
                <a:gd name="T30" fmla="*/ 103 w 127"/>
                <a:gd name="T31" fmla="*/ 62 h 152"/>
                <a:gd name="T32" fmla="*/ 93 w 127"/>
                <a:gd name="T33" fmla="*/ 31 h 152"/>
                <a:gd name="T34" fmla="*/ 67 w 127"/>
                <a:gd name="T35" fmla="*/ 19 h 152"/>
                <a:gd name="T36" fmla="*/ 39 w 127"/>
                <a:gd name="T37" fmla="*/ 31 h 152"/>
                <a:gd name="T38" fmla="*/ 24 w 127"/>
                <a:gd name="T39" fmla="*/ 62 h 152"/>
                <a:gd name="T40" fmla="*/ 103 w 127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52">
                  <a:moveTo>
                    <a:pt x="127" y="82"/>
                  </a:moveTo>
                  <a:cubicBezTo>
                    <a:pt x="24" y="82"/>
                    <a:pt x="24" y="82"/>
                    <a:pt x="24" y="82"/>
                  </a:cubicBezTo>
                  <a:cubicBezTo>
                    <a:pt x="24" y="98"/>
                    <a:pt x="29" y="111"/>
                    <a:pt x="37" y="120"/>
                  </a:cubicBezTo>
                  <a:cubicBezTo>
                    <a:pt x="45" y="128"/>
                    <a:pt x="57" y="133"/>
                    <a:pt x="72" y="133"/>
                  </a:cubicBezTo>
                  <a:cubicBezTo>
                    <a:pt x="88" y="133"/>
                    <a:pt x="103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4" y="148"/>
                    <a:pt x="87" y="152"/>
                    <a:pt x="66" y="152"/>
                  </a:cubicBezTo>
                  <a:cubicBezTo>
                    <a:pt x="45" y="152"/>
                    <a:pt x="29" y="146"/>
                    <a:pt x="17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4" y="25"/>
                    <a:pt x="23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1" y="18"/>
                  </a:cubicBezTo>
                  <a:cubicBezTo>
                    <a:pt x="122" y="30"/>
                    <a:pt x="127" y="47"/>
                    <a:pt x="127" y="70"/>
                  </a:cubicBezTo>
                  <a:lnTo>
                    <a:pt x="127" y="82"/>
                  </a:lnTo>
                  <a:close/>
                  <a:moveTo>
                    <a:pt x="103" y="62"/>
                  </a:moveTo>
                  <a:cubicBezTo>
                    <a:pt x="103" y="49"/>
                    <a:pt x="100" y="38"/>
                    <a:pt x="93" y="31"/>
                  </a:cubicBezTo>
                  <a:cubicBezTo>
                    <a:pt x="87" y="23"/>
                    <a:pt x="78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1" y="39"/>
                    <a:pt x="26" y="49"/>
                    <a:pt x="24" y="62"/>
                  </a:cubicBezTo>
                  <a:lnTo>
                    <a:pt x="10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189BDCA1-F4FF-41C5-B14D-0EC1C2FF1A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3" y="3818"/>
              <a:ext cx="124" cy="244"/>
            </a:xfrm>
            <a:custGeom>
              <a:avLst/>
              <a:gdLst>
                <a:gd name="T0" fmla="*/ 76 w 76"/>
                <a:gd name="T1" fmla="*/ 27 h 149"/>
                <a:gd name="T2" fmla="*/ 59 w 76"/>
                <a:gd name="T3" fmla="*/ 22 h 149"/>
                <a:gd name="T4" fmla="*/ 33 w 76"/>
                <a:gd name="T5" fmla="*/ 37 h 149"/>
                <a:gd name="T6" fmla="*/ 24 w 76"/>
                <a:gd name="T7" fmla="*/ 75 h 149"/>
                <a:gd name="T8" fmla="*/ 24 w 76"/>
                <a:gd name="T9" fmla="*/ 149 h 149"/>
                <a:gd name="T10" fmla="*/ 0 w 76"/>
                <a:gd name="T11" fmla="*/ 149 h 149"/>
                <a:gd name="T12" fmla="*/ 0 w 76"/>
                <a:gd name="T13" fmla="*/ 3 h 149"/>
                <a:gd name="T14" fmla="*/ 24 w 76"/>
                <a:gd name="T15" fmla="*/ 3 h 149"/>
                <a:gd name="T16" fmla="*/ 24 w 76"/>
                <a:gd name="T17" fmla="*/ 33 h 149"/>
                <a:gd name="T18" fmla="*/ 24 w 76"/>
                <a:gd name="T19" fmla="*/ 33 h 149"/>
                <a:gd name="T20" fmla="*/ 39 w 76"/>
                <a:gd name="T21" fmla="*/ 9 h 149"/>
                <a:gd name="T22" fmla="*/ 62 w 76"/>
                <a:gd name="T23" fmla="*/ 0 h 149"/>
                <a:gd name="T24" fmla="*/ 76 w 76"/>
                <a:gd name="T25" fmla="*/ 2 h 149"/>
                <a:gd name="T26" fmla="*/ 76 w 76"/>
                <a:gd name="T27" fmla="*/ 2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49">
                  <a:moveTo>
                    <a:pt x="76" y="27"/>
                  </a:moveTo>
                  <a:cubicBezTo>
                    <a:pt x="72" y="24"/>
                    <a:pt x="66" y="22"/>
                    <a:pt x="59" y="22"/>
                  </a:cubicBezTo>
                  <a:cubicBezTo>
                    <a:pt x="48" y="22"/>
                    <a:pt x="40" y="27"/>
                    <a:pt x="33" y="37"/>
                  </a:cubicBezTo>
                  <a:cubicBezTo>
                    <a:pt x="27" y="46"/>
                    <a:pt x="24" y="59"/>
                    <a:pt x="24" y="75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7" y="23"/>
                    <a:pt x="32" y="15"/>
                    <a:pt x="39" y="9"/>
                  </a:cubicBezTo>
                  <a:cubicBezTo>
                    <a:pt x="46" y="3"/>
                    <a:pt x="54" y="0"/>
                    <a:pt x="62" y="0"/>
                  </a:cubicBezTo>
                  <a:cubicBezTo>
                    <a:pt x="68" y="0"/>
                    <a:pt x="73" y="1"/>
                    <a:pt x="76" y="2"/>
                  </a:cubicBezTo>
                  <a:lnTo>
                    <a:pt x="7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B7A3EF10-1FFC-4557-88A9-0419DBA160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55" y="3713"/>
              <a:ext cx="49" cy="349"/>
            </a:xfrm>
            <a:custGeom>
              <a:avLst/>
              <a:gdLst>
                <a:gd name="T0" fmla="*/ 30 w 30"/>
                <a:gd name="T1" fmla="*/ 15 h 213"/>
                <a:gd name="T2" fmla="*/ 26 w 30"/>
                <a:gd name="T3" fmla="*/ 26 h 213"/>
                <a:gd name="T4" fmla="*/ 15 w 30"/>
                <a:gd name="T5" fmla="*/ 30 h 213"/>
                <a:gd name="T6" fmla="*/ 4 w 30"/>
                <a:gd name="T7" fmla="*/ 26 h 213"/>
                <a:gd name="T8" fmla="*/ 0 w 30"/>
                <a:gd name="T9" fmla="*/ 15 h 213"/>
                <a:gd name="T10" fmla="*/ 4 w 30"/>
                <a:gd name="T11" fmla="*/ 4 h 213"/>
                <a:gd name="T12" fmla="*/ 15 w 30"/>
                <a:gd name="T13" fmla="*/ 0 h 213"/>
                <a:gd name="T14" fmla="*/ 26 w 30"/>
                <a:gd name="T15" fmla="*/ 4 h 213"/>
                <a:gd name="T16" fmla="*/ 30 w 30"/>
                <a:gd name="T17" fmla="*/ 15 h 213"/>
                <a:gd name="T18" fmla="*/ 26 w 30"/>
                <a:gd name="T19" fmla="*/ 213 h 213"/>
                <a:gd name="T20" fmla="*/ 3 w 30"/>
                <a:gd name="T21" fmla="*/ 213 h 213"/>
                <a:gd name="T22" fmla="*/ 3 w 30"/>
                <a:gd name="T23" fmla="*/ 67 h 213"/>
                <a:gd name="T24" fmla="*/ 26 w 30"/>
                <a:gd name="T25" fmla="*/ 67 h 213"/>
                <a:gd name="T26" fmla="*/ 26 w 30"/>
                <a:gd name="T2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213">
                  <a:moveTo>
                    <a:pt x="30" y="15"/>
                  </a:moveTo>
                  <a:cubicBezTo>
                    <a:pt x="30" y="19"/>
                    <a:pt x="29" y="23"/>
                    <a:pt x="26" y="26"/>
                  </a:cubicBezTo>
                  <a:cubicBezTo>
                    <a:pt x="23" y="29"/>
                    <a:pt x="19" y="30"/>
                    <a:pt x="15" y="30"/>
                  </a:cubicBezTo>
                  <a:cubicBezTo>
                    <a:pt x="11" y="30"/>
                    <a:pt x="7" y="29"/>
                    <a:pt x="4" y="26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9" y="0"/>
                    <a:pt x="23" y="1"/>
                    <a:pt x="26" y="4"/>
                  </a:cubicBezTo>
                  <a:cubicBezTo>
                    <a:pt x="29" y="7"/>
                    <a:pt x="30" y="11"/>
                    <a:pt x="30" y="15"/>
                  </a:cubicBezTo>
                  <a:close/>
                  <a:moveTo>
                    <a:pt x="26" y="213"/>
                  </a:moveTo>
                  <a:cubicBezTo>
                    <a:pt x="3" y="213"/>
                    <a:pt x="3" y="213"/>
                    <a:pt x="3" y="21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958A11E4-9D56-4630-9E5D-A3C19FCC0F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6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4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75DA8FCD-4432-48F7-BE16-B559F2A19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0" y="3818"/>
              <a:ext cx="198" cy="244"/>
            </a:xfrm>
            <a:custGeom>
              <a:avLst/>
              <a:gdLst>
                <a:gd name="T0" fmla="*/ 121 w 121"/>
                <a:gd name="T1" fmla="*/ 149 h 149"/>
                <a:gd name="T2" fmla="*/ 97 w 121"/>
                <a:gd name="T3" fmla="*/ 149 h 149"/>
                <a:gd name="T4" fmla="*/ 97 w 121"/>
                <a:gd name="T5" fmla="*/ 66 h 149"/>
                <a:gd name="T6" fmla="*/ 64 w 121"/>
                <a:gd name="T7" fmla="*/ 19 h 149"/>
                <a:gd name="T8" fmla="*/ 35 w 121"/>
                <a:gd name="T9" fmla="*/ 32 h 149"/>
                <a:gd name="T10" fmla="*/ 23 w 121"/>
                <a:gd name="T11" fmla="*/ 66 h 149"/>
                <a:gd name="T12" fmla="*/ 23 w 121"/>
                <a:gd name="T13" fmla="*/ 149 h 149"/>
                <a:gd name="T14" fmla="*/ 0 w 121"/>
                <a:gd name="T15" fmla="*/ 149 h 149"/>
                <a:gd name="T16" fmla="*/ 0 w 121"/>
                <a:gd name="T17" fmla="*/ 3 h 149"/>
                <a:gd name="T18" fmla="*/ 23 w 121"/>
                <a:gd name="T19" fmla="*/ 3 h 149"/>
                <a:gd name="T20" fmla="*/ 23 w 121"/>
                <a:gd name="T21" fmla="*/ 27 h 149"/>
                <a:gd name="T22" fmla="*/ 24 w 121"/>
                <a:gd name="T23" fmla="*/ 27 h 149"/>
                <a:gd name="T24" fmla="*/ 72 w 121"/>
                <a:gd name="T25" fmla="*/ 0 h 149"/>
                <a:gd name="T26" fmla="*/ 108 w 121"/>
                <a:gd name="T27" fmla="*/ 15 h 149"/>
                <a:gd name="T28" fmla="*/ 121 w 121"/>
                <a:gd name="T29" fmla="*/ 60 h 149"/>
                <a:gd name="T30" fmla="*/ 121 w 121"/>
                <a:gd name="T3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149">
                  <a:moveTo>
                    <a:pt x="121" y="149"/>
                  </a:moveTo>
                  <a:cubicBezTo>
                    <a:pt x="97" y="149"/>
                    <a:pt x="97" y="149"/>
                    <a:pt x="97" y="149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35"/>
                    <a:pt x="86" y="19"/>
                    <a:pt x="64" y="19"/>
                  </a:cubicBezTo>
                  <a:cubicBezTo>
                    <a:pt x="52" y="19"/>
                    <a:pt x="42" y="24"/>
                    <a:pt x="35" y="32"/>
                  </a:cubicBezTo>
                  <a:cubicBezTo>
                    <a:pt x="27" y="41"/>
                    <a:pt x="23" y="52"/>
                    <a:pt x="23" y="66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35" y="9"/>
                    <a:pt x="51" y="0"/>
                    <a:pt x="72" y="0"/>
                  </a:cubicBezTo>
                  <a:cubicBezTo>
                    <a:pt x="88" y="0"/>
                    <a:pt x="100" y="5"/>
                    <a:pt x="108" y="15"/>
                  </a:cubicBezTo>
                  <a:cubicBezTo>
                    <a:pt x="117" y="26"/>
                    <a:pt x="121" y="40"/>
                    <a:pt x="121" y="60"/>
                  </a:cubicBezTo>
                  <a:lnTo>
                    <a:pt x="121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C4682F4A-CCBA-495F-870E-0D496A8938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71" y="3818"/>
              <a:ext cx="178" cy="249"/>
            </a:xfrm>
            <a:custGeom>
              <a:avLst/>
              <a:gdLst>
                <a:gd name="T0" fmla="*/ 109 w 109"/>
                <a:gd name="T1" fmla="*/ 142 h 152"/>
                <a:gd name="T2" fmla="*/ 69 w 109"/>
                <a:gd name="T3" fmla="*/ 152 h 152"/>
                <a:gd name="T4" fmla="*/ 33 w 109"/>
                <a:gd name="T5" fmla="*/ 143 h 152"/>
                <a:gd name="T6" fmla="*/ 9 w 109"/>
                <a:gd name="T7" fmla="*/ 117 h 152"/>
                <a:gd name="T8" fmla="*/ 0 w 109"/>
                <a:gd name="T9" fmla="*/ 80 h 152"/>
                <a:gd name="T10" fmla="*/ 20 w 109"/>
                <a:gd name="T11" fmla="*/ 21 h 152"/>
                <a:gd name="T12" fmla="*/ 76 w 109"/>
                <a:gd name="T13" fmla="*/ 0 h 152"/>
                <a:gd name="T14" fmla="*/ 109 w 109"/>
                <a:gd name="T15" fmla="*/ 7 h 152"/>
                <a:gd name="T16" fmla="*/ 109 w 109"/>
                <a:gd name="T17" fmla="*/ 31 h 152"/>
                <a:gd name="T18" fmla="*/ 75 w 109"/>
                <a:gd name="T19" fmla="*/ 19 h 152"/>
                <a:gd name="T20" fmla="*/ 38 w 109"/>
                <a:gd name="T21" fmla="*/ 36 h 152"/>
                <a:gd name="T22" fmla="*/ 24 w 109"/>
                <a:gd name="T23" fmla="*/ 77 h 152"/>
                <a:gd name="T24" fmla="*/ 37 w 109"/>
                <a:gd name="T25" fmla="*/ 118 h 152"/>
                <a:gd name="T26" fmla="*/ 73 w 109"/>
                <a:gd name="T27" fmla="*/ 133 h 152"/>
                <a:gd name="T28" fmla="*/ 109 w 109"/>
                <a:gd name="T29" fmla="*/ 120 h 152"/>
                <a:gd name="T30" fmla="*/ 109 w 109"/>
                <a:gd name="T31" fmla="*/ 1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" h="152">
                  <a:moveTo>
                    <a:pt x="109" y="142"/>
                  </a:moveTo>
                  <a:cubicBezTo>
                    <a:pt x="98" y="149"/>
                    <a:pt x="84" y="152"/>
                    <a:pt x="69" y="152"/>
                  </a:cubicBezTo>
                  <a:cubicBezTo>
                    <a:pt x="56" y="152"/>
                    <a:pt x="44" y="149"/>
                    <a:pt x="33" y="143"/>
                  </a:cubicBezTo>
                  <a:cubicBezTo>
                    <a:pt x="23" y="137"/>
                    <a:pt x="14" y="128"/>
                    <a:pt x="9" y="117"/>
                  </a:cubicBezTo>
                  <a:cubicBezTo>
                    <a:pt x="3" y="106"/>
                    <a:pt x="0" y="94"/>
                    <a:pt x="0" y="80"/>
                  </a:cubicBezTo>
                  <a:cubicBezTo>
                    <a:pt x="0" y="55"/>
                    <a:pt x="7" y="36"/>
                    <a:pt x="20" y="21"/>
                  </a:cubicBezTo>
                  <a:cubicBezTo>
                    <a:pt x="34" y="7"/>
                    <a:pt x="53" y="0"/>
                    <a:pt x="76" y="0"/>
                  </a:cubicBezTo>
                  <a:cubicBezTo>
                    <a:pt x="88" y="0"/>
                    <a:pt x="100" y="2"/>
                    <a:pt x="109" y="7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98" y="23"/>
                    <a:pt x="87" y="19"/>
                    <a:pt x="75" y="19"/>
                  </a:cubicBezTo>
                  <a:cubicBezTo>
                    <a:pt x="60" y="19"/>
                    <a:pt x="47" y="25"/>
                    <a:pt x="38" y="36"/>
                  </a:cubicBezTo>
                  <a:cubicBezTo>
                    <a:pt x="28" y="46"/>
                    <a:pt x="24" y="60"/>
                    <a:pt x="24" y="77"/>
                  </a:cubicBezTo>
                  <a:cubicBezTo>
                    <a:pt x="24" y="94"/>
                    <a:pt x="28" y="108"/>
                    <a:pt x="37" y="118"/>
                  </a:cubicBezTo>
                  <a:cubicBezTo>
                    <a:pt x="46" y="128"/>
                    <a:pt x="58" y="133"/>
                    <a:pt x="73" y="133"/>
                  </a:cubicBezTo>
                  <a:cubicBezTo>
                    <a:pt x="86" y="133"/>
                    <a:pt x="98" y="128"/>
                    <a:pt x="109" y="120"/>
                  </a:cubicBezTo>
                  <a:lnTo>
                    <a:pt x="109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BF742316-FFEF-4489-8891-F301F22AAD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88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3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6B029038-BACB-46FF-8878-ADDF56EBBC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36" y="3818"/>
              <a:ext cx="145" cy="249"/>
            </a:xfrm>
            <a:custGeom>
              <a:avLst/>
              <a:gdLst>
                <a:gd name="T0" fmla="*/ 89 w 89"/>
                <a:gd name="T1" fmla="*/ 110 h 152"/>
                <a:gd name="T2" fmla="*/ 75 w 89"/>
                <a:gd name="T3" fmla="*/ 141 h 152"/>
                <a:gd name="T4" fmla="*/ 36 w 89"/>
                <a:gd name="T5" fmla="*/ 152 h 152"/>
                <a:gd name="T6" fmla="*/ 0 w 89"/>
                <a:gd name="T7" fmla="*/ 144 h 152"/>
                <a:gd name="T8" fmla="*/ 0 w 89"/>
                <a:gd name="T9" fmla="*/ 119 h 152"/>
                <a:gd name="T10" fmla="*/ 38 w 89"/>
                <a:gd name="T11" fmla="*/ 133 h 152"/>
                <a:gd name="T12" fmla="*/ 65 w 89"/>
                <a:gd name="T13" fmla="*/ 112 h 152"/>
                <a:gd name="T14" fmla="*/ 60 w 89"/>
                <a:gd name="T15" fmla="*/ 99 h 152"/>
                <a:gd name="T16" fmla="*/ 35 w 89"/>
                <a:gd name="T17" fmla="*/ 85 h 152"/>
                <a:gd name="T18" fmla="*/ 8 w 89"/>
                <a:gd name="T19" fmla="*/ 67 h 152"/>
                <a:gd name="T20" fmla="*/ 0 w 89"/>
                <a:gd name="T21" fmla="*/ 42 h 152"/>
                <a:gd name="T22" fmla="*/ 15 w 89"/>
                <a:gd name="T23" fmla="*/ 12 h 152"/>
                <a:gd name="T24" fmla="*/ 51 w 89"/>
                <a:gd name="T25" fmla="*/ 0 h 152"/>
                <a:gd name="T26" fmla="*/ 83 w 89"/>
                <a:gd name="T27" fmla="*/ 6 h 152"/>
                <a:gd name="T28" fmla="*/ 83 w 89"/>
                <a:gd name="T29" fmla="*/ 30 h 152"/>
                <a:gd name="T30" fmla="*/ 50 w 89"/>
                <a:gd name="T31" fmla="*/ 19 h 152"/>
                <a:gd name="T32" fmla="*/ 31 w 89"/>
                <a:gd name="T33" fmla="*/ 25 h 152"/>
                <a:gd name="T34" fmla="*/ 24 w 89"/>
                <a:gd name="T35" fmla="*/ 40 h 152"/>
                <a:gd name="T36" fmla="*/ 29 w 89"/>
                <a:gd name="T37" fmla="*/ 55 h 152"/>
                <a:gd name="T38" fmla="*/ 52 w 89"/>
                <a:gd name="T39" fmla="*/ 67 h 152"/>
                <a:gd name="T40" fmla="*/ 81 w 89"/>
                <a:gd name="T41" fmla="*/ 86 h 152"/>
                <a:gd name="T42" fmla="*/ 89 w 89"/>
                <a:gd name="T43" fmla="*/ 11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152">
                  <a:moveTo>
                    <a:pt x="89" y="110"/>
                  </a:moveTo>
                  <a:cubicBezTo>
                    <a:pt x="89" y="123"/>
                    <a:pt x="84" y="133"/>
                    <a:pt x="75" y="141"/>
                  </a:cubicBezTo>
                  <a:cubicBezTo>
                    <a:pt x="65" y="149"/>
                    <a:pt x="52" y="152"/>
                    <a:pt x="36" y="152"/>
                  </a:cubicBezTo>
                  <a:cubicBezTo>
                    <a:pt x="22" y="152"/>
                    <a:pt x="10" y="150"/>
                    <a:pt x="0" y="14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1" y="128"/>
                    <a:pt x="24" y="133"/>
                    <a:pt x="38" y="133"/>
                  </a:cubicBezTo>
                  <a:cubicBezTo>
                    <a:pt x="56" y="133"/>
                    <a:pt x="65" y="126"/>
                    <a:pt x="65" y="112"/>
                  </a:cubicBezTo>
                  <a:cubicBezTo>
                    <a:pt x="65" y="107"/>
                    <a:pt x="64" y="102"/>
                    <a:pt x="60" y="99"/>
                  </a:cubicBezTo>
                  <a:cubicBezTo>
                    <a:pt x="56" y="95"/>
                    <a:pt x="48" y="91"/>
                    <a:pt x="35" y="85"/>
                  </a:cubicBezTo>
                  <a:cubicBezTo>
                    <a:pt x="22" y="79"/>
                    <a:pt x="13" y="73"/>
                    <a:pt x="8" y="67"/>
                  </a:cubicBezTo>
                  <a:cubicBezTo>
                    <a:pt x="3" y="61"/>
                    <a:pt x="0" y="52"/>
                    <a:pt x="0" y="42"/>
                  </a:cubicBezTo>
                  <a:cubicBezTo>
                    <a:pt x="0" y="30"/>
                    <a:pt x="5" y="20"/>
                    <a:pt x="15" y="12"/>
                  </a:cubicBezTo>
                  <a:cubicBezTo>
                    <a:pt x="24" y="4"/>
                    <a:pt x="37" y="0"/>
                    <a:pt x="51" y="0"/>
                  </a:cubicBezTo>
                  <a:cubicBezTo>
                    <a:pt x="63" y="0"/>
                    <a:pt x="73" y="2"/>
                    <a:pt x="83" y="6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73" y="23"/>
                    <a:pt x="62" y="19"/>
                    <a:pt x="50" y="19"/>
                  </a:cubicBezTo>
                  <a:cubicBezTo>
                    <a:pt x="42" y="19"/>
                    <a:pt x="36" y="21"/>
                    <a:pt x="31" y="25"/>
                  </a:cubicBezTo>
                  <a:cubicBezTo>
                    <a:pt x="26" y="29"/>
                    <a:pt x="24" y="34"/>
                    <a:pt x="24" y="40"/>
                  </a:cubicBezTo>
                  <a:cubicBezTo>
                    <a:pt x="24" y="46"/>
                    <a:pt x="26" y="51"/>
                    <a:pt x="29" y="55"/>
                  </a:cubicBezTo>
                  <a:cubicBezTo>
                    <a:pt x="33" y="58"/>
                    <a:pt x="40" y="62"/>
                    <a:pt x="52" y="67"/>
                  </a:cubicBezTo>
                  <a:cubicBezTo>
                    <a:pt x="66" y="73"/>
                    <a:pt x="75" y="79"/>
                    <a:pt x="81" y="86"/>
                  </a:cubicBezTo>
                  <a:cubicBezTo>
                    <a:pt x="87" y="92"/>
                    <a:pt x="89" y="100"/>
                    <a:pt x="89" y="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E5FC604A-5DB5-4135-AEFC-8DD08F6E0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19" y="3720"/>
              <a:ext cx="114" cy="342"/>
            </a:xfrm>
            <a:custGeom>
              <a:avLst/>
              <a:gdLst>
                <a:gd name="T0" fmla="*/ 47 w 70"/>
                <a:gd name="T1" fmla="*/ 209 h 209"/>
                <a:gd name="T2" fmla="*/ 47 w 70"/>
                <a:gd name="T3" fmla="*/ 32 h 209"/>
                <a:gd name="T4" fmla="*/ 26 w 70"/>
                <a:gd name="T5" fmla="*/ 46 h 209"/>
                <a:gd name="T6" fmla="*/ 0 w 70"/>
                <a:gd name="T7" fmla="*/ 57 h 209"/>
                <a:gd name="T8" fmla="*/ 0 w 70"/>
                <a:gd name="T9" fmla="*/ 33 h 209"/>
                <a:gd name="T10" fmla="*/ 33 w 70"/>
                <a:gd name="T11" fmla="*/ 19 h 209"/>
                <a:gd name="T12" fmla="*/ 61 w 70"/>
                <a:gd name="T13" fmla="*/ 0 h 209"/>
                <a:gd name="T14" fmla="*/ 70 w 70"/>
                <a:gd name="T15" fmla="*/ 0 h 209"/>
                <a:gd name="T16" fmla="*/ 70 w 70"/>
                <a:gd name="T17" fmla="*/ 209 h 209"/>
                <a:gd name="T18" fmla="*/ 47 w 70"/>
                <a:gd name="T1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209">
                  <a:moveTo>
                    <a:pt x="47" y="209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3" y="37"/>
                    <a:pt x="36" y="41"/>
                    <a:pt x="26" y="46"/>
                  </a:cubicBezTo>
                  <a:cubicBezTo>
                    <a:pt x="16" y="51"/>
                    <a:pt x="8" y="55"/>
                    <a:pt x="0" y="5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" y="30"/>
                    <a:pt x="21" y="26"/>
                    <a:pt x="33" y="19"/>
                  </a:cubicBezTo>
                  <a:cubicBezTo>
                    <a:pt x="45" y="13"/>
                    <a:pt x="54" y="6"/>
                    <a:pt x="6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209"/>
                    <a:pt x="70" y="209"/>
                    <a:pt x="70" y="209"/>
                  </a:cubicBezTo>
                  <a:lnTo>
                    <a:pt x="47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D3CCE937-3EB8-4679-978B-3E7431DD3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5" y="3721"/>
              <a:ext cx="217" cy="346"/>
            </a:xfrm>
            <a:custGeom>
              <a:avLst/>
              <a:gdLst>
                <a:gd name="T0" fmla="*/ 0 w 133"/>
                <a:gd name="T1" fmla="*/ 151 h 211"/>
                <a:gd name="T2" fmla="*/ 11 w 133"/>
                <a:gd name="T3" fmla="*/ 119 h 211"/>
                <a:gd name="T4" fmla="*/ 38 w 133"/>
                <a:gd name="T5" fmla="*/ 97 h 211"/>
                <a:gd name="T6" fmla="*/ 17 w 133"/>
                <a:gd name="T7" fmla="*/ 78 h 211"/>
                <a:gd name="T8" fmla="*/ 9 w 133"/>
                <a:gd name="T9" fmla="*/ 52 h 211"/>
                <a:gd name="T10" fmla="*/ 25 w 133"/>
                <a:gd name="T11" fmla="*/ 15 h 211"/>
                <a:gd name="T12" fmla="*/ 67 w 133"/>
                <a:gd name="T13" fmla="*/ 0 h 211"/>
                <a:gd name="T14" fmla="*/ 96 w 133"/>
                <a:gd name="T15" fmla="*/ 7 h 211"/>
                <a:gd name="T16" fmla="*/ 117 w 133"/>
                <a:gd name="T17" fmla="*/ 26 h 211"/>
                <a:gd name="T18" fmla="*/ 124 w 133"/>
                <a:gd name="T19" fmla="*/ 52 h 211"/>
                <a:gd name="T20" fmla="*/ 116 w 133"/>
                <a:gd name="T21" fmla="*/ 78 h 211"/>
                <a:gd name="T22" fmla="*/ 95 w 133"/>
                <a:gd name="T23" fmla="*/ 97 h 211"/>
                <a:gd name="T24" fmla="*/ 122 w 133"/>
                <a:gd name="T25" fmla="*/ 119 h 211"/>
                <a:gd name="T26" fmla="*/ 133 w 133"/>
                <a:gd name="T27" fmla="*/ 151 h 211"/>
                <a:gd name="T28" fmla="*/ 114 w 133"/>
                <a:gd name="T29" fmla="*/ 195 h 211"/>
                <a:gd name="T30" fmla="*/ 67 w 133"/>
                <a:gd name="T31" fmla="*/ 211 h 211"/>
                <a:gd name="T32" fmla="*/ 32 w 133"/>
                <a:gd name="T33" fmla="*/ 203 h 211"/>
                <a:gd name="T34" fmla="*/ 9 w 133"/>
                <a:gd name="T35" fmla="*/ 182 h 211"/>
                <a:gd name="T36" fmla="*/ 0 w 133"/>
                <a:gd name="T37" fmla="*/ 151 h 211"/>
                <a:gd name="T38" fmla="*/ 26 w 133"/>
                <a:gd name="T39" fmla="*/ 149 h 211"/>
                <a:gd name="T40" fmla="*/ 37 w 133"/>
                <a:gd name="T41" fmla="*/ 179 h 211"/>
                <a:gd name="T42" fmla="*/ 67 w 133"/>
                <a:gd name="T43" fmla="*/ 191 h 211"/>
                <a:gd name="T44" fmla="*/ 96 w 133"/>
                <a:gd name="T45" fmla="*/ 179 h 211"/>
                <a:gd name="T46" fmla="*/ 108 w 133"/>
                <a:gd name="T47" fmla="*/ 149 h 211"/>
                <a:gd name="T48" fmla="*/ 96 w 133"/>
                <a:gd name="T49" fmla="*/ 119 h 211"/>
                <a:gd name="T50" fmla="*/ 67 w 133"/>
                <a:gd name="T51" fmla="*/ 107 h 211"/>
                <a:gd name="T52" fmla="*/ 37 w 133"/>
                <a:gd name="T53" fmla="*/ 119 h 211"/>
                <a:gd name="T54" fmla="*/ 26 w 133"/>
                <a:gd name="T55" fmla="*/ 149 h 211"/>
                <a:gd name="T56" fmla="*/ 33 w 133"/>
                <a:gd name="T57" fmla="*/ 54 h 211"/>
                <a:gd name="T58" fmla="*/ 43 w 133"/>
                <a:gd name="T59" fmla="*/ 79 h 211"/>
                <a:gd name="T60" fmla="*/ 67 w 133"/>
                <a:gd name="T61" fmla="*/ 88 h 211"/>
                <a:gd name="T62" fmla="*/ 91 w 133"/>
                <a:gd name="T63" fmla="*/ 78 h 211"/>
                <a:gd name="T64" fmla="*/ 101 w 133"/>
                <a:gd name="T65" fmla="*/ 54 h 211"/>
                <a:gd name="T66" fmla="*/ 91 w 133"/>
                <a:gd name="T67" fmla="*/ 30 h 211"/>
                <a:gd name="T68" fmla="*/ 67 w 133"/>
                <a:gd name="T69" fmla="*/ 20 h 211"/>
                <a:gd name="T70" fmla="*/ 43 w 133"/>
                <a:gd name="T71" fmla="*/ 30 h 211"/>
                <a:gd name="T72" fmla="*/ 33 w 133"/>
                <a:gd name="T73" fmla="*/ 5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3" h="211">
                  <a:moveTo>
                    <a:pt x="0" y="151"/>
                  </a:moveTo>
                  <a:cubicBezTo>
                    <a:pt x="0" y="139"/>
                    <a:pt x="4" y="129"/>
                    <a:pt x="11" y="119"/>
                  </a:cubicBezTo>
                  <a:cubicBezTo>
                    <a:pt x="18" y="109"/>
                    <a:pt x="27" y="101"/>
                    <a:pt x="38" y="97"/>
                  </a:cubicBezTo>
                  <a:cubicBezTo>
                    <a:pt x="29" y="92"/>
                    <a:pt x="22" y="86"/>
                    <a:pt x="17" y="78"/>
                  </a:cubicBezTo>
                  <a:cubicBezTo>
                    <a:pt x="12" y="70"/>
                    <a:pt x="9" y="62"/>
                    <a:pt x="9" y="52"/>
                  </a:cubicBezTo>
                  <a:cubicBezTo>
                    <a:pt x="9" y="37"/>
                    <a:pt x="15" y="25"/>
                    <a:pt x="25" y="15"/>
                  </a:cubicBezTo>
                  <a:cubicBezTo>
                    <a:pt x="36" y="5"/>
                    <a:pt x="50" y="0"/>
                    <a:pt x="67" y="0"/>
                  </a:cubicBezTo>
                  <a:cubicBezTo>
                    <a:pt x="77" y="0"/>
                    <a:pt x="87" y="3"/>
                    <a:pt x="96" y="7"/>
                  </a:cubicBezTo>
                  <a:cubicBezTo>
                    <a:pt x="105" y="12"/>
                    <a:pt x="112" y="18"/>
                    <a:pt x="117" y="26"/>
                  </a:cubicBezTo>
                  <a:cubicBezTo>
                    <a:pt x="122" y="34"/>
                    <a:pt x="124" y="43"/>
                    <a:pt x="124" y="52"/>
                  </a:cubicBezTo>
                  <a:cubicBezTo>
                    <a:pt x="124" y="62"/>
                    <a:pt x="121" y="70"/>
                    <a:pt x="116" y="78"/>
                  </a:cubicBezTo>
                  <a:cubicBezTo>
                    <a:pt x="111" y="86"/>
                    <a:pt x="104" y="92"/>
                    <a:pt x="95" y="97"/>
                  </a:cubicBezTo>
                  <a:cubicBezTo>
                    <a:pt x="106" y="101"/>
                    <a:pt x="115" y="109"/>
                    <a:pt x="122" y="119"/>
                  </a:cubicBezTo>
                  <a:cubicBezTo>
                    <a:pt x="129" y="129"/>
                    <a:pt x="133" y="139"/>
                    <a:pt x="133" y="151"/>
                  </a:cubicBezTo>
                  <a:cubicBezTo>
                    <a:pt x="133" y="169"/>
                    <a:pt x="127" y="183"/>
                    <a:pt x="114" y="195"/>
                  </a:cubicBezTo>
                  <a:cubicBezTo>
                    <a:pt x="102" y="206"/>
                    <a:pt x="86" y="211"/>
                    <a:pt x="67" y="211"/>
                  </a:cubicBezTo>
                  <a:cubicBezTo>
                    <a:pt x="54" y="211"/>
                    <a:pt x="42" y="209"/>
                    <a:pt x="32" y="203"/>
                  </a:cubicBezTo>
                  <a:cubicBezTo>
                    <a:pt x="22" y="198"/>
                    <a:pt x="14" y="191"/>
                    <a:pt x="9" y="182"/>
                  </a:cubicBezTo>
                  <a:cubicBezTo>
                    <a:pt x="3" y="173"/>
                    <a:pt x="0" y="163"/>
                    <a:pt x="0" y="151"/>
                  </a:cubicBezTo>
                  <a:close/>
                  <a:moveTo>
                    <a:pt x="26" y="149"/>
                  </a:moveTo>
                  <a:cubicBezTo>
                    <a:pt x="26" y="162"/>
                    <a:pt x="29" y="172"/>
                    <a:pt x="37" y="179"/>
                  </a:cubicBezTo>
                  <a:cubicBezTo>
                    <a:pt x="44" y="187"/>
                    <a:pt x="54" y="191"/>
                    <a:pt x="67" y="191"/>
                  </a:cubicBezTo>
                  <a:cubicBezTo>
                    <a:pt x="79" y="191"/>
                    <a:pt x="89" y="187"/>
                    <a:pt x="96" y="179"/>
                  </a:cubicBezTo>
                  <a:cubicBezTo>
                    <a:pt x="104" y="172"/>
                    <a:pt x="108" y="161"/>
                    <a:pt x="108" y="149"/>
                  </a:cubicBezTo>
                  <a:cubicBezTo>
                    <a:pt x="108" y="137"/>
                    <a:pt x="104" y="127"/>
                    <a:pt x="96" y="119"/>
                  </a:cubicBezTo>
                  <a:cubicBezTo>
                    <a:pt x="89" y="111"/>
                    <a:pt x="79" y="107"/>
                    <a:pt x="67" y="107"/>
                  </a:cubicBezTo>
                  <a:cubicBezTo>
                    <a:pt x="55" y="107"/>
                    <a:pt x="45" y="111"/>
                    <a:pt x="37" y="119"/>
                  </a:cubicBezTo>
                  <a:cubicBezTo>
                    <a:pt x="30" y="127"/>
                    <a:pt x="26" y="137"/>
                    <a:pt x="26" y="149"/>
                  </a:cubicBezTo>
                  <a:close/>
                  <a:moveTo>
                    <a:pt x="33" y="54"/>
                  </a:moveTo>
                  <a:cubicBezTo>
                    <a:pt x="33" y="64"/>
                    <a:pt x="36" y="72"/>
                    <a:pt x="43" y="79"/>
                  </a:cubicBezTo>
                  <a:cubicBezTo>
                    <a:pt x="50" y="85"/>
                    <a:pt x="57" y="88"/>
                    <a:pt x="67" y="88"/>
                  </a:cubicBezTo>
                  <a:cubicBezTo>
                    <a:pt x="76" y="88"/>
                    <a:pt x="84" y="85"/>
                    <a:pt x="91" y="78"/>
                  </a:cubicBezTo>
                  <a:cubicBezTo>
                    <a:pt x="97" y="72"/>
                    <a:pt x="101" y="64"/>
                    <a:pt x="101" y="54"/>
                  </a:cubicBezTo>
                  <a:cubicBezTo>
                    <a:pt x="101" y="44"/>
                    <a:pt x="97" y="36"/>
                    <a:pt x="91" y="30"/>
                  </a:cubicBezTo>
                  <a:cubicBezTo>
                    <a:pt x="84" y="23"/>
                    <a:pt x="76" y="20"/>
                    <a:pt x="67" y="20"/>
                  </a:cubicBezTo>
                  <a:cubicBezTo>
                    <a:pt x="57" y="20"/>
                    <a:pt x="49" y="23"/>
                    <a:pt x="43" y="30"/>
                  </a:cubicBezTo>
                  <a:cubicBezTo>
                    <a:pt x="36" y="36"/>
                    <a:pt x="33" y="44"/>
                    <a:pt x="33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3878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87B519"/>
                </a:solidFill>
              </a:defRPr>
            </a:lvl1pPr>
          </a:lstStyle>
          <a:p>
            <a:r>
              <a:rPr lang="en-US"/>
              <a:t>Product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rgbClr val="87B519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372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07D728-CD8C-4BAF-AC3E-BBBFA9057F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935CB65-5944-4B60-942B-B9B55A0EE4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33850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87B519"/>
                </a:solidFill>
              </a:defRPr>
            </a:lvl1pPr>
          </a:lstStyle>
          <a:p>
            <a:r>
              <a:rPr lang="en-US"/>
              <a:t>Product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1957473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rgbClr val="87B519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1957473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 smtClean="0">
                <a:solidFill>
                  <a:srgbClr val="87B519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29EF82-88FB-4AD1-B9F8-57112513E4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E7354C4-8455-49B3-876F-B18F9BA4932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28335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87B519"/>
                </a:solidFill>
              </a:defRPr>
            </a:lvl1pPr>
          </a:lstStyle>
          <a:p>
            <a:r>
              <a:rPr lang="en-US"/>
              <a:t>Product layout 3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4589552-99E4-4B59-85D2-A528A3BD11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4F7CFC8-7BBC-45CB-B30C-538A00747B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5004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7A10DCB-3D57-491D-8F83-39185DA7D6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3B55E11-51E9-48E3-A2C2-64F750D3037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93432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2794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bg>
      <p:bgPr>
        <a:solidFill>
          <a:srgbClr val="87B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71529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97887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655075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fr-FR"/>
              <a:t>Cliquez sur l'icône pour ajouter un graphique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87B519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5260254"/>
            <a:ext cx="3618381" cy="153888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527081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3155" y="5260254"/>
            <a:ext cx="3607484" cy="153888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527081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139414" y="5260254"/>
            <a:ext cx="3629281" cy="153888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139414" y="5527081"/>
            <a:ext cx="3629278" cy="301770"/>
          </a:xfrm>
        </p:spPr>
        <p:txBody>
          <a:bodyPr vert="horz" wrap="square" lIns="0" tIns="0" rIns="0" bIns="0" rtlCol="0">
            <a:spAutoFit/>
          </a:bodyPr>
          <a:lstStyle>
            <a:lvl1pPr marL="454418" indent="-454418">
              <a:tabLst/>
              <a:defRPr lang="en-US" sz="98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655075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fr-FR"/>
              <a:t>Cliquez sur l'icône pour ajouter un graphique</a:t>
            </a:r>
            <a:endParaRPr lang="en-US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655075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fr-FR"/>
              <a:t>Cliquez sur l'icône pour ajouter un graphique</a:t>
            </a:r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05D4BD4-D7FA-42FB-91F9-69F578E34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294E33A6-8A9F-482A-9932-A83E106495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9156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87B519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2126198"/>
            <a:ext cx="11306469" cy="673454"/>
          </a:xfrm>
        </p:spPr>
        <p:txBody>
          <a:bodyPr/>
          <a:lstStyle/>
          <a:p>
            <a:r>
              <a:rPr lang="fr-FR"/>
              <a:t>Cliquez sur l'icône pour ajouter un tableau</a:t>
            </a: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A7AFA90-0984-423D-A9DB-F2ECA741E4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EF25C-133E-463E-AB9D-0B72E4294B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16343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1837309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2745" spc="-147" baseline="0">
                <a:solidFill>
                  <a:srgbClr val="87B519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6A3F7B8-A964-46C0-BFE3-BCBDE5124A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94B71DA-A59C-442A-A4CC-BDE41145A2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388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1635896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trike="noStrike" spc="-147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Microsoft experiences18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3429000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2A3859A-62FB-44AA-8D32-AA93DE31E0C8}"/>
              </a:ext>
            </a:extLst>
          </p:cNvPr>
          <p:cNvGrpSpPr/>
          <p:nvPr userDrawn="1"/>
        </p:nvGrpSpPr>
        <p:grpSpPr>
          <a:xfrm>
            <a:off x="455996" y="440495"/>
            <a:ext cx="914787" cy="196431"/>
            <a:chOff x="455996" y="440495"/>
            <a:chExt cx="914787" cy="196431"/>
          </a:xfrm>
        </p:grpSpPr>
        <p:pic>
          <p:nvPicPr>
            <p:cNvPr id="8" name="Picture 96">
              <a:extLst>
                <a:ext uri="{FF2B5EF4-FFF2-40B4-BE49-F238E27FC236}">
                  <a16:creationId xmlns:a16="http://schemas.microsoft.com/office/drawing/2014/main" id="{F5B68ABC-B7B6-410B-BD97-E4C673307E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07803" y="450131"/>
              <a:ext cx="662980" cy="184114"/>
            </a:xfrm>
            <a:prstGeom prst="rect">
              <a:avLst/>
            </a:prstGeom>
          </p:spPr>
        </p:pic>
        <p:pic>
          <p:nvPicPr>
            <p:cNvPr id="10" name="MS logo gray - EMF">
              <a:extLst>
                <a:ext uri="{FF2B5EF4-FFF2-40B4-BE49-F238E27FC236}">
                  <a16:creationId xmlns:a16="http://schemas.microsoft.com/office/drawing/2014/main" id="{687E4901-A13A-4C5B-A773-DA55A06FC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55996" y="440495"/>
              <a:ext cx="216323" cy="196431"/>
            </a:xfrm>
            <a:prstGeom prst="rect">
              <a:avLst/>
            </a:prstGeom>
          </p:spPr>
        </p:pic>
      </p:grpSp>
      <p:sp>
        <p:nvSpPr>
          <p:cNvPr id="2" name="Graphique 6">
            <a:extLst>
              <a:ext uri="{FF2B5EF4-FFF2-40B4-BE49-F238E27FC236}">
                <a16:creationId xmlns:a16="http://schemas.microsoft.com/office/drawing/2014/main" id="{F8E8141D-D3DD-4AE6-9D25-C41E3E25CE68}"/>
              </a:ext>
            </a:extLst>
          </p:cNvPr>
          <p:cNvSpPr/>
          <p:nvPr/>
        </p:nvSpPr>
        <p:spPr>
          <a:xfrm>
            <a:off x="-7812" y="4840754"/>
            <a:ext cx="12201961" cy="2019300"/>
          </a:xfrm>
          <a:custGeom>
            <a:avLst/>
            <a:gdLst>
              <a:gd name="connsiteX0" fmla="*/ 7812 w 12201960"/>
              <a:gd name="connsiteY0" fmla="*/ 2013436 h 2019300"/>
              <a:gd name="connsiteX1" fmla="*/ 12199812 w 12201960"/>
              <a:gd name="connsiteY1" fmla="*/ 2013436 h 2019300"/>
              <a:gd name="connsiteX2" fmla="*/ 12199812 w 12201960"/>
              <a:gd name="connsiteY2" fmla="*/ 1529566 h 2019300"/>
              <a:gd name="connsiteX3" fmla="*/ 7812 w 12201960"/>
              <a:gd name="connsiteY3" fmla="*/ 7471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1960" h="2019300">
                <a:moveTo>
                  <a:pt x="7812" y="2013436"/>
                </a:moveTo>
                <a:lnTo>
                  <a:pt x="12199812" y="2013436"/>
                </a:lnTo>
                <a:lnTo>
                  <a:pt x="12199812" y="1529566"/>
                </a:lnTo>
                <a:lnTo>
                  <a:pt x="7812" y="7471"/>
                </a:lnTo>
                <a:close/>
              </a:path>
            </a:pathLst>
          </a:custGeom>
          <a:solidFill>
            <a:srgbClr val="87B519"/>
          </a:solidFill>
          <a:ln w="9961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2A6C93-06CA-41F5-95DF-3BA5432522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367745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" name="Group 4">
            <a:extLst>
              <a:ext uri="{FF2B5EF4-FFF2-40B4-BE49-F238E27FC236}">
                <a16:creationId xmlns:a16="http://schemas.microsoft.com/office/drawing/2014/main" id="{BB87B3FE-F6FB-4BFA-B7C1-242E8E2FB5B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5614" y="5634238"/>
            <a:ext cx="3378866" cy="901667"/>
            <a:chOff x="287" y="3417"/>
            <a:chExt cx="2833" cy="756"/>
          </a:xfrm>
        </p:grpSpPr>
        <p:sp>
          <p:nvSpPr>
            <p:cNvPr id="42" name="AutoShape 3">
              <a:extLst>
                <a:ext uri="{FF2B5EF4-FFF2-40B4-BE49-F238E27FC236}">
                  <a16:creationId xmlns:a16="http://schemas.microsoft.com/office/drawing/2014/main" id="{3F220A7F-D167-4D75-BA8A-59FCF93062B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7" y="3417"/>
              <a:ext cx="2833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04DB66F-5452-4C2D-860D-CF0DFFCC15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7" y="3435"/>
              <a:ext cx="218" cy="214"/>
            </a:xfrm>
            <a:custGeom>
              <a:avLst/>
              <a:gdLst>
                <a:gd name="T0" fmla="*/ 134 w 134"/>
                <a:gd name="T1" fmla="*/ 131 h 131"/>
                <a:gd name="T2" fmla="*/ 118 w 134"/>
                <a:gd name="T3" fmla="*/ 131 h 131"/>
                <a:gd name="T4" fmla="*/ 118 w 134"/>
                <a:gd name="T5" fmla="*/ 43 h 131"/>
                <a:gd name="T6" fmla="*/ 120 w 134"/>
                <a:gd name="T7" fmla="*/ 17 h 131"/>
                <a:gd name="T8" fmla="*/ 119 w 134"/>
                <a:gd name="T9" fmla="*/ 17 h 131"/>
                <a:gd name="T10" fmla="*/ 115 w 134"/>
                <a:gd name="T11" fmla="*/ 30 h 131"/>
                <a:gd name="T12" fmla="*/ 71 w 134"/>
                <a:gd name="T13" fmla="*/ 131 h 131"/>
                <a:gd name="T14" fmla="*/ 63 w 134"/>
                <a:gd name="T15" fmla="*/ 131 h 131"/>
                <a:gd name="T16" fmla="*/ 18 w 134"/>
                <a:gd name="T17" fmla="*/ 31 h 131"/>
                <a:gd name="T18" fmla="*/ 14 w 134"/>
                <a:gd name="T19" fmla="*/ 17 h 131"/>
                <a:gd name="T20" fmla="*/ 14 w 134"/>
                <a:gd name="T21" fmla="*/ 17 h 131"/>
                <a:gd name="T22" fmla="*/ 15 w 134"/>
                <a:gd name="T23" fmla="*/ 43 h 131"/>
                <a:gd name="T24" fmla="*/ 15 w 134"/>
                <a:gd name="T25" fmla="*/ 131 h 131"/>
                <a:gd name="T26" fmla="*/ 0 w 134"/>
                <a:gd name="T27" fmla="*/ 131 h 131"/>
                <a:gd name="T28" fmla="*/ 0 w 134"/>
                <a:gd name="T29" fmla="*/ 0 h 131"/>
                <a:gd name="T30" fmla="*/ 20 w 134"/>
                <a:gd name="T31" fmla="*/ 0 h 131"/>
                <a:gd name="T32" fmla="*/ 61 w 134"/>
                <a:gd name="T33" fmla="*/ 91 h 131"/>
                <a:gd name="T34" fmla="*/ 66 w 134"/>
                <a:gd name="T35" fmla="*/ 107 h 131"/>
                <a:gd name="T36" fmla="*/ 67 w 134"/>
                <a:gd name="T37" fmla="*/ 107 h 131"/>
                <a:gd name="T38" fmla="*/ 73 w 134"/>
                <a:gd name="T39" fmla="*/ 91 h 131"/>
                <a:gd name="T40" fmla="*/ 114 w 134"/>
                <a:gd name="T41" fmla="*/ 0 h 131"/>
                <a:gd name="T42" fmla="*/ 134 w 134"/>
                <a:gd name="T43" fmla="*/ 0 h 131"/>
                <a:gd name="T44" fmla="*/ 134 w 134"/>
                <a:gd name="T45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" h="131">
                  <a:moveTo>
                    <a:pt x="134" y="131"/>
                  </a:moveTo>
                  <a:cubicBezTo>
                    <a:pt x="118" y="131"/>
                    <a:pt x="118" y="131"/>
                    <a:pt x="118" y="131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36"/>
                    <a:pt x="119" y="27"/>
                    <a:pt x="120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8" y="23"/>
                    <a:pt x="117" y="27"/>
                    <a:pt x="115" y="30"/>
                  </a:cubicBezTo>
                  <a:cubicBezTo>
                    <a:pt x="71" y="131"/>
                    <a:pt x="71" y="131"/>
                    <a:pt x="71" y="131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7" y="28"/>
                    <a:pt x="16" y="23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22"/>
                    <a:pt x="15" y="31"/>
                    <a:pt x="15" y="4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4" y="98"/>
                    <a:pt x="66" y="103"/>
                    <a:pt x="66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70" y="98"/>
                    <a:pt x="72" y="93"/>
                    <a:pt x="73" y="9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BA4C247E-8AD3-4E26-9B2D-90F8E1C0F6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64" y="3425"/>
              <a:ext cx="33" cy="224"/>
            </a:xfrm>
            <a:custGeom>
              <a:avLst/>
              <a:gdLst>
                <a:gd name="T0" fmla="*/ 20 w 20"/>
                <a:gd name="T1" fmla="*/ 9 h 137"/>
                <a:gd name="T2" fmla="*/ 17 w 20"/>
                <a:gd name="T3" fmla="*/ 16 h 137"/>
                <a:gd name="T4" fmla="*/ 10 w 20"/>
                <a:gd name="T5" fmla="*/ 19 h 137"/>
                <a:gd name="T6" fmla="*/ 3 w 20"/>
                <a:gd name="T7" fmla="*/ 17 h 137"/>
                <a:gd name="T8" fmla="*/ 0 w 20"/>
                <a:gd name="T9" fmla="*/ 9 h 137"/>
                <a:gd name="T10" fmla="*/ 3 w 20"/>
                <a:gd name="T11" fmla="*/ 3 h 137"/>
                <a:gd name="T12" fmla="*/ 10 w 20"/>
                <a:gd name="T13" fmla="*/ 0 h 137"/>
                <a:gd name="T14" fmla="*/ 17 w 20"/>
                <a:gd name="T15" fmla="*/ 3 h 137"/>
                <a:gd name="T16" fmla="*/ 20 w 20"/>
                <a:gd name="T17" fmla="*/ 9 h 137"/>
                <a:gd name="T18" fmla="*/ 17 w 20"/>
                <a:gd name="T19" fmla="*/ 137 h 137"/>
                <a:gd name="T20" fmla="*/ 2 w 20"/>
                <a:gd name="T21" fmla="*/ 137 h 137"/>
                <a:gd name="T22" fmla="*/ 2 w 20"/>
                <a:gd name="T23" fmla="*/ 43 h 137"/>
                <a:gd name="T24" fmla="*/ 17 w 20"/>
                <a:gd name="T25" fmla="*/ 43 h 137"/>
                <a:gd name="T26" fmla="*/ 17 w 20"/>
                <a:gd name="T2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37">
                  <a:moveTo>
                    <a:pt x="20" y="9"/>
                  </a:moveTo>
                  <a:cubicBezTo>
                    <a:pt x="20" y="12"/>
                    <a:pt x="19" y="15"/>
                    <a:pt x="17" y="16"/>
                  </a:cubicBezTo>
                  <a:cubicBezTo>
                    <a:pt x="15" y="18"/>
                    <a:pt x="12" y="19"/>
                    <a:pt x="10" y="19"/>
                  </a:cubicBezTo>
                  <a:cubicBezTo>
                    <a:pt x="7" y="19"/>
                    <a:pt x="5" y="18"/>
                    <a:pt x="3" y="17"/>
                  </a:cubicBezTo>
                  <a:cubicBezTo>
                    <a:pt x="1" y="15"/>
                    <a:pt x="0" y="12"/>
                    <a:pt x="0" y="9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5"/>
                    <a:pt x="20" y="7"/>
                    <a:pt x="20" y="9"/>
                  </a:cubicBezTo>
                  <a:close/>
                  <a:moveTo>
                    <a:pt x="17" y="137"/>
                  </a:moveTo>
                  <a:cubicBezTo>
                    <a:pt x="2" y="137"/>
                    <a:pt x="2" y="137"/>
                    <a:pt x="2" y="137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17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9D3D2F0C-0B49-46C8-9F23-FFFC1B3EB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" y="3492"/>
              <a:ext cx="115" cy="161"/>
            </a:xfrm>
            <a:custGeom>
              <a:avLst/>
              <a:gdLst>
                <a:gd name="T0" fmla="*/ 71 w 71"/>
                <a:gd name="T1" fmla="*/ 91 h 98"/>
                <a:gd name="T2" fmla="*/ 45 w 71"/>
                <a:gd name="T3" fmla="*/ 98 h 98"/>
                <a:gd name="T4" fmla="*/ 22 w 71"/>
                <a:gd name="T5" fmla="*/ 92 h 98"/>
                <a:gd name="T6" fmla="*/ 6 w 71"/>
                <a:gd name="T7" fmla="*/ 75 h 98"/>
                <a:gd name="T8" fmla="*/ 0 w 71"/>
                <a:gd name="T9" fmla="*/ 51 h 98"/>
                <a:gd name="T10" fmla="*/ 14 w 71"/>
                <a:gd name="T11" fmla="*/ 14 h 98"/>
                <a:gd name="T12" fmla="*/ 49 w 71"/>
                <a:gd name="T13" fmla="*/ 0 h 98"/>
                <a:gd name="T14" fmla="*/ 71 w 71"/>
                <a:gd name="T15" fmla="*/ 5 h 98"/>
                <a:gd name="T16" fmla="*/ 71 w 71"/>
                <a:gd name="T17" fmla="*/ 20 h 98"/>
                <a:gd name="T18" fmla="*/ 48 w 71"/>
                <a:gd name="T19" fmla="*/ 13 h 98"/>
                <a:gd name="T20" fmla="*/ 25 w 71"/>
                <a:gd name="T21" fmla="*/ 23 h 98"/>
                <a:gd name="T22" fmla="*/ 16 w 71"/>
                <a:gd name="T23" fmla="*/ 50 h 98"/>
                <a:gd name="T24" fmla="*/ 24 w 71"/>
                <a:gd name="T25" fmla="*/ 76 h 98"/>
                <a:gd name="T26" fmla="*/ 48 w 71"/>
                <a:gd name="T27" fmla="*/ 85 h 98"/>
                <a:gd name="T28" fmla="*/ 71 w 71"/>
                <a:gd name="T29" fmla="*/ 77 h 98"/>
                <a:gd name="T30" fmla="*/ 71 w 71"/>
                <a:gd name="T31" fmla="*/ 9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98">
                  <a:moveTo>
                    <a:pt x="71" y="91"/>
                  </a:moveTo>
                  <a:cubicBezTo>
                    <a:pt x="63" y="96"/>
                    <a:pt x="55" y="98"/>
                    <a:pt x="45" y="98"/>
                  </a:cubicBezTo>
                  <a:cubicBezTo>
                    <a:pt x="36" y="98"/>
                    <a:pt x="29" y="96"/>
                    <a:pt x="22" y="92"/>
                  </a:cubicBezTo>
                  <a:cubicBezTo>
                    <a:pt x="15" y="88"/>
                    <a:pt x="10" y="83"/>
                    <a:pt x="6" y="75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36"/>
                    <a:pt x="5" y="23"/>
                    <a:pt x="14" y="14"/>
                  </a:cubicBezTo>
                  <a:cubicBezTo>
                    <a:pt x="23" y="4"/>
                    <a:pt x="34" y="0"/>
                    <a:pt x="49" y="0"/>
                  </a:cubicBezTo>
                  <a:cubicBezTo>
                    <a:pt x="57" y="0"/>
                    <a:pt x="64" y="1"/>
                    <a:pt x="71" y="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4" y="15"/>
                    <a:pt x="56" y="13"/>
                    <a:pt x="48" y="13"/>
                  </a:cubicBezTo>
                  <a:cubicBezTo>
                    <a:pt x="39" y="13"/>
                    <a:pt x="31" y="16"/>
                    <a:pt x="25" y="23"/>
                  </a:cubicBezTo>
                  <a:cubicBezTo>
                    <a:pt x="19" y="30"/>
                    <a:pt x="16" y="39"/>
                    <a:pt x="16" y="50"/>
                  </a:cubicBezTo>
                  <a:cubicBezTo>
                    <a:pt x="16" y="61"/>
                    <a:pt x="19" y="69"/>
                    <a:pt x="24" y="76"/>
                  </a:cubicBezTo>
                  <a:cubicBezTo>
                    <a:pt x="30" y="82"/>
                    <a:pt x="38" y="85"/>
                    <a:pt x="48" y="85"/>
                  </a:cubicBezTo>
                  <a:cubicBezTo>
                    <a:pt x="56" y="85"/>
                    <a:pt x="63" y="82"/>
                    <a:pt x="71" y="77"/>
                  </a:cubicBezTo>
                  <a:lnTo>
                    <a:pt x="71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98313D17-4A3F-4277-8305-2060EC0C66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" y="3492"/>
              <a:ext cx="80" cy="157"/>
            </a:xfrm>
            <a:custGeom>
              <a:avLst/>
              <a:gdLst>
                <a:gd name="T0" fmla="*/ 49 w 49"/>
                <a:gd name="T1" fmla="*/ 17 h 96"/>
                <a:gd name="T2" fmla="*/ 38 w 49"/>
                <a:gd name="T3" fmla="*/ 14 h 96"/>
                <a:gd name="T4" fmla="*/ 21 w 49"/>
                <a:gd name="T5" fmla="*/ 24 h 96"/>
                <a:gd name="T6" fmla="*/ 15 w 49"/>
                <a:gd name="T7" fmla="*/ 48 h 96"/>
                <a:gd name="T8" fmla="*/ 15 w 49"/>
                <a:gd name="T9" fmla="*/ 96 h 96"/>
                <a:gd name="T10" fmla="*/ 0 w 49"/>
                <a:gd name="T11" fmla="*/ 96 h 96"/>
                <a:gd name="T12" fmla="*/ 0 w 49"/>
                <a:gd name="T13" fmla="*/ 2 h 96"/>
                <a:gd name="T14" fmla="*/ 15 w 49"/>
                <a:gd name="T15" fmla="*/ 2 h 96"/>
                <a:gd name="T16" fmla="*/ 15 w 49"/>
                <a:gd name="T17" fmla="*/ 21 h 96"/>
                <a:gd name="T18" fmla="*/ 16 w 49"/>
                <a:gd name="T19" fmla="*/ 21 h 96"/>
                <a:gd name="T20" fmla="*/ 25 w 49"/>
                <a:gd name="T21" fmla="*/ 6 h 96"/>
                <a:gd name="T22" fmla="*/ 40 w 49"/>
                <a:gd name="T23" fmla="*/ 0 h 96"/>
                <a:gd name="T24" fmla="*/ 49 w 49"/>
                <a:gd name="T25" fmla="*/ 2 h 96"/>
                <a:gd name="T26" fmla="*/ 49 w 49"/>
                <a:gd name="T27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96">
                  <a:moveTo>
                    <a:pt x="49" y="17"/>
                  </a:moveTo>
                  <a:cubicBezTo>
                    <a:pt x="46" y="15"/>
                    <a:pt x="43" y="14"/>
                    <a:pt x="38" y="14"/>
                  </a:cubicBezTo>
                  <a:cubicBezTo>
                    <a:pt x="31" y="14"/>
                    <a:pt x="26" y="17"/>
                    <a:pt x="21" y="24"/>
                  </a:cubicBezTo>
                  <a:cubicBezTo>
                    <a:pt x="17" y="30"/>
                    <a:pt x="15" y="38"/>
                    <a:pt x="15" y="48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8" y="15"/>
                    <a:pt x="21" y="10"/>
                    <a:pt x="25" y="6"/>
                  </a:cubicBezTo>
                  <a:cubicBezTo>
                    <a:pt x="29" y="2"/>
                    <a:pt x="34" y="0"/>
                    <a:pt x="40" y="0"/>
                  </a:cubicBezTo>
                  <a:cubicBezTo>
                    <a:pt x="44" y="0"/>
                    <a:pt x="47" y="1"/>
                    <a:pt x="49" y="2"/>
                  </a:cubicBezTo>
                  <a:lnTo>
                    <a:pt x="49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05AF757A-5445-4DFD-97A6-CEF1E185F1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3" y="3492"/>
              <a:ext cx="150" cy="161"/>
            </a:xfrm>
            <a:custGeom>
              <a:avLst/>
              <a:gdLst>
                <a:gd name="T0" fmla="*/ 92 w 92"/>
                <a:gd name="T1" fmla="*/ 48 h 98"/>
                <a:gd name="T2" fmla="*/ 79 w 92"/>
                <a:gd name="T3" fmla="*/ 84 h 98"/>
                <a:gd name="T4" fmla="*/ 45 w 92"/>
                <a:gd name="T5" fmla="*/ 98 h 98"/>
                <a:gd name="T6" fmla="*/ 12 w 92"/>
                <a:gd name="T7" fmla="*/ 85 h 98"/>
                <a:gd name="T8" fmla="*/ 0 w 92"/>
                <a:gd name="T9" fmla="*/ 50 h 98"/>
                <a:gd name="T10" fmla="*/ 12 w 92"/>
                <a:gd name="T11" fmla="*/ 13 h 98"/>
                <a:gd name="T12" fmla="*/ 48 w 92"/>
                <a:gd name="T13" fmla="*/ 0 h 98"/>
                <a:gd name="T14" fmla="*/ 80 w 92"/>
                <a:gd name="T15" fmla="*/ 13 h 98"/>
                <a:gd name="T16" fmla="*/ 92 w 92"/>
                <a:gd name="T17" fmla="*/ 48 h 98"/>
                <a:gd name="T18" fmla="*/ 77 w 92"/>
                <a:gd name="T19" fmla="*/ 49 h 98"/>
                <a:gd name="T20" fmla="*/ 69 w 92"/>
                <a:gd name="T21" fmla="*/ 22 h 98"/>
                <a:gd name="T22" fmla="*/ 46 w 92"/>
                <a:gd name="T23" fmla="*/ 13 h 98"/>
                <a:gd name="T24" fmla="*/ 24 w 92"/>
                <a:gd name="T25" fmla="*/ 22 h 98"/>
                <a:gd name="T26" fmla="*/ 15 w 92"/>
                <a:gd name="T27" fmla="*/ 49 h 98"/>
                <a:gd name="T28" fmla="*/ 24 w 92"/>
                <a:gd name="T29" fmla="*/ 76 h 98"/>
                <a:gd name="T30" fmla="*/ 46 w 92"/>
                <a:gd name="T31" fmla="*/ 85 h 98"/>
                <a:gd name="T32" fmla="*/ 69 w 92"/>
                <a:gd name="T33" fmla="*/ 76 h 98"/>
                <a:gd name="T34" fmla="*/ 77 w 92"/>
                <a:gd name="T35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8">
                  <a:moveTo>
                    <a:pt x="92" y="48"/>
                  </a:moveTo>
                  <a:cubicBezTo>
                    <a:pt x="92" y="63"/>
                    <a:pt x="88" y="75"/>
                    <a:pt x="79" y="84"/>
                  </a:cubicBezTo>
                  <a:cubicBezTo>
                    <a:pt x="71" y="93"/>
                    <a:pt x="60" y="98"/>
                    <a:pt x="45" y="98"/>
                  </a:cubicBezTo>
                  <a:cubicBezTo>
                    <a:pt x="31" y="98"/>
                    <a:pt x="20" y="94"/>
                    <a:pt x="12" y="85"/>
                  </a:cubicBezTo>
                  <a:cubicBezTo>
                    <a:pt x="4" y="76"/>
                    <a:pt x="0" y="64"/>
                    <a:pt x="0" y="50"/>
                  </a:cubicBezTo>
                  <a:cubicBezTo>
                    <a:pt x="0" y="34"/>
                    <a:pt x="4" y="22"/>
                    <a:pt x="12" y="13"/>
                  </a:cubicBezTo>
                  <a:cubicBezTo>
                    <a:pt x="21" y="4"/>
                    <a:pt x="33" y="0"/>
                    <a:pt x="48" y="0"/>
                  </a:cubicBezTo>
                  <a:cubicBezTo>
                    <a:pt x="61" y="0"/>
                    <a:pt x="72" y="4"/>
                    <a:pt x="80" y="13"/>
                  </a:cubicBezTo>
                  <a:cubicBezTo>
                    <a:pt x="88" y="21"/>
                    <a:pt x="92" y="33"/>
                    <a:pt x="92" y="48"/>
                  </a:cubicBezTo>
                  <a:close/>
                  <a:moveTo>
                    <a:pt x="77" y="49"/>
                  </a:moveTo>
                  <a:cubicBezTo>
                    <a:pt x="77" y="37"/>
                    <a:pt x="74" y="28"/>
                    <a:pt x="69" y="22"/>
                  </a:cubicBezTo>
                  <a:cubicBezTo>
                    <a:pt x="64" y="16"/>
                    <a:pt x="56" y="13"/>
                    <a:pt x="46" y="13"/>
                  </a:cubicBezTo>
                  <a:cubicBezTo>
                    <a:pt x="37" y="13"/>
                    <a:pt x="29" y="16"/>
                    <a:pt x="24" y="22"/>
                  </a:cubicBezTo>
                  <a:cubicBezTo>
                    <a:pt x="18" y="29"/>
                    <a:pt x="15" y="38"/>
                    <a:pt x="15" y="49"/>
                  </a:cubicBezTo>
                  <a:cubicBezTo>
                    <a:pt x="15" y="61"/>
                    <a:pt x="18" y="69"/>
                    <a:pt x="24" y="76"/>
                  </a:cubicBezTo>
                  <a:cubicBezTo>
                    <a:pt x="29" y="82"/>
                    <a:pt x="37" y="85"/>
                    <a:pt x="46" y="85"/>
                  </a:cubicBezTo>
                  <a:cubicBezTo>
                    <a:pt x="56" y="85"/>
                    <a:pt x="64" y="82"/>
                    <a:pt x="69" y="76"/>
                  </a:cubicBezTo>
                  <a:cubicBezTo>
                    <a:pt x="74" y="70"/>
                    <a:pt x="77" y="61"/>
                    <a:pt x="77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DBEA201C-E3BA-495A-B5A7-0871E480C9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" y="3492"/>
              <a:ext cx="93" cy="161"/>
            </a:xfrm>
            <a:custGeom>
              <a:avLst/>
              <a:gdLst>
                <a:gd name="T0" fmla="*/ 57 w 57"/>
                <a:gd name="T1" fmla="*/ 71 h 98"/>
                <a:gd name="T2" fmla="*/ 48 w 57"/>
                <a:gd name="T3" fmla="*/ 90 h 98"/>
                <a:gd name="T4" fmla="*/ 23 w 57"/>
                <a:gd name="T5" fmla="*/ 98 h 98"/>
                <a:gd name="T6" fmla="*/ 0 w 57"/>
                <a:gd name="T7" fmla="*/ 92 h 98"/>
                <a:gd name="T8" fmla="*/ 0 w 57"/>
                <a:gd name="T9" fmla="*/ 76 h 98"/>
                <a:gd name="T10" fmla="*/ 24 w 57"/>
                <a:gd name="T11" fmla="*/ 85 h 98"/>
                <a:gd name="T12" fmla="*/ 42 w 57"/>
                <a:gd name="T13" fmla="*/ 72 h 98"/>
                <a:gd name="T14" fmla="*/ 38 w 57"/>
                <a:gd name="T15" fmla="*/ 63 h 98"/>
                <a:gd name="T16" fmla="*/ 23 w 57"/>
                <a:gd name="T17" fmla="*/ 54 h 98"/>
                <a:gd name="T18" fmla="*/ 5 w 57"/>
                <a:gd name="T19" fmla="*/ 43 h 98"/>
                <a:gd name="T20" fmla="*/ 0 w 57"/>
                <a:gd name="T21" fmla="*/ 27 h 98"/>
                <a:gd name="T22" fmla="*/ 9 w 57"/>
                <a:gd name="T23" fmla="*/ 8 h 98"/>
                <a:gd name="T24" fmla="*/ 33 w 57"/>
                <a:gd name="T25" fmla="*/ 0 h 98"/>
                <a:gd name="T26" fmla="*/ 53 w 57"/>
                <a:gd name="T27" fmla="*/ 4 h 98"/>
                <a:gd name="T28" fmla="*/ 53 w 57"/>
                <a:gd name="T29" fmla="*/ 19 h 98"/>
                <a:gd name="T30" fmla="*/ 32 w 57"/>
                <a:gd name="T31" fmla="*/ 13 h 98"/>
                <a:gd name="T32" fmla="*/ 20 w 57"/>
                <a:gd name="T33" fmla="*/ 16 h 98"/>
                <a:gd name="T34" fmla="*/ 15 w 57"/>
                <a:gd name="T35" fmla="*/ 26 h 98"/>
                <a:gd name="T36" fmla="*/ 19 w 57"/>
                <a:gd name="T37" fmla="*/ 35 h 98"/>
                <a:gd name="T38" fmla="*/ 33 w 57"/>
                <a:gd name="T39" fmla="*/ 43 h 98"/>
                <a:gd name="T40" fmla="*/ 52 w 57"/>
                <a:gd name="T41" fmla="*/ 55 h 98"/>
                <a:gd name="T42" fmla="*/ 57 w 57"/>
                <a:gd name="T43" fmla="*/ 7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" h="98">
                  <a:moveTo>
                    <a:pt x="57" y="71"/>
                  </a:moveTo>
                  <a:cubicBezTo>
                    <a:pt x="57" y="79"/>
                    <a:pt x="54" y="85"/>
                    <a:pt x="48" y="90"/>
                  </a:cubicBezTo>
                  <a:cubicBezTo>
                    <a:pt x="42" y="95"/>
                    <a:pt x="33" y="98"/>
                    <a:pt x="23" y="98"/>
                  </a:cubicBezTo>
                  <a:cubicBezTo>
                    <a:pt x="14" y="98"/>
                    <a:pt x="6" y="96"/>
                    <a:pt x="0" y="9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" y="82"/>
                    <a:pt x="15" y="85"/>
                    <a:pt x="24" y="85"/>
                  </a:cubicBezTo>
                  <a:cubicBezTo>
                    <a:pt x="36" y="85"/>
                    <a:pt x="42" y="81"/>
                    <a:pt x="42" y="72"/>
                  </a:cubicBezTo>
                  <a:cubicBezTo>
                    <a:pt x="42" y="69"/>
                    <a:pt x="41" y="66"/>
                    <a:pt x="38" y="63"/>
                  </a:cubicBezTo>
                  <a:cubicBezTo>
                    <a:pt x="36" y="61"/>
                    <a:pt x="31" y="58"/>
                    <a:pt x="23" y="54"/>
                  </a:cubicBezTo>
                  <a:cubicBezTo>
                    <a:pt x="14" y="51"/>
                    <a:pt x="8" y="47"/>
                    <a:pt x="5" y="43"/>
                  </a:cubicBezTo>
                  <a:cubicBezTo>
                    <a:pt x="2" y="39"/>
                    <a:pt x="0" y="34"/>
                    <a:pt x="0" y="27"/>
                  </a:cubicBezTo>
                  <a:cubicBezTo>
                    <a:pt x="0" y="19"/>
                    <a:pt x="3" y="13"/>
                    <a:pt x="9" y="8"/>
                  </a:cubicBezTo>
                  <a:cubicBezTo>
                    <a:pt x="15" y="2"/>
                    <a:pt x="23" y="0"/>
                    <a:pt x="33" y="0"/>
                  </a:cubicBezTo>
                  <a:cubicBezTo>
                    <a:pt x="40" y="0"/>
                    <a:pt x="47" y="1"/>
                    <a:pt x="53" y="4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7" y="15"/>
                    <a:pt x="40" y="13"/>
                    <a:pt x="32" y="13"/>
                  </a:cubicBezTo>
                  <a:cubicBezTo>
                    <a:pt x="27" y="13"/>
                    <a:pt x="23" y="14"/>
                    <a:pt x="20" y="16"/>
                  </a:cubicBezTo>
                  <a:cubicBezTo>
                    <a:pt x="17" y="19"/>
                    <a:pt x="15" y="22"/>
                    <a:pt x="15" y="26"/>
                  </a:cubicBezTo>
                  <a:cubicBezTo>
                    <a:pt x="15" y="30"/>
                    <a:pt x="16" y="33"/>
                    <a:pt x="19" y="35"/>
                  </a:cubicBezTo>
                  <a:cubicBezTo>
                    <a:pt x="21" y="37"/>
                    <a:pt x="26" y="40"/>
                    <a:pt x="33" y="43"/>
                  </a:cubicBezTo>
                  <a:cubicBezTo>
                    <a:pt x="42" y="47"/>
                    <a:pt x="48" y="51"/>
                    <a:pt x="52" y="55"/>
                  </a:cubicBezTo>
                  <a:cubicBezTo>
                    <a:pt x="55" y="59"/>
                    <a:pt x="57" y="64"/>
                    <a:pt x="57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26B4883F-8F55-4BCF-A562-E896A21F5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8" y="3492"/>
              <a:ext cx="150" cy="161"/>
            </a:xfrm>
            <a:custGeom>
              <a:avLst/>
              <a:gdLst>
                <a:gd name="T0" fmla="*/ 92 w 92"/>
                <a:gd name="T1" fmla="*/ 48 h 98"/>
                <a:gd name="T2" fmla="*/ 80 w 92"/>
                <a:gd name="T3" fmla="*/ 84 h 98"/>
                <a:gd name="T4" fmla="*/ 46 w 92"/>
                <a:gd name="T5" fmla="*/ 98 h 98"/>
                <a:gd name="T6" fmla="*/ 12 w 92"/>
                <a:gd name="T7" fmla="*/ 85 h 98"/>
                <a:gd name="T8" fmla="*/ 0 w 92"/>
                <a:gd name="T9" fmla="*/ 50 h 98"/>
                <a:gd name="T10" fmla="*/ 13 w 92"/>
                <a:gd name="T11" fmla="*/ 13 h 98"/>
                <a:gd name="T12" fmla="*/ 48 w 92"/>
                <a:gd name="T13" fmla="*/ 0 h 98"/>
                <a:gd name="T14" fmla="*/ 80 w 92"/>
                <a:gd name="T15" fmla="*/ 13 h 98"/>
                <a:gd name="T16" fmla="*/ 92 w 92"/>
                <a:gd name="T17" fmla="*/ 48 h 98"/>
                <a:gd name="T18" fmla="*/ 77 w 92"/>
                <a:gd name="T19" fmla="*/ 49 h 98"/>
                <a:gd name="T20" fmla="*/ 69 w 92"/>
                <a:gd name="T21" fmla="*/ 22 h 98"/>
                <a:gd name="T22" fmla="*/ 47 w 92"/>
                <a:gd name="T23" fmla="*/ 13 h 98"/>
                <a:gd name="T24" fmla="*/ 24 w 92"/>
                <a:gd name="T25" fmla="*/ 22 h 98"/>
                <a:gd name="T26" fmla="*/ 15 w 92"/>
                <a:gd name="T27" fmla="*/ 49 h 98"/>
                <a:gd name="T28" fmla="*/ 24 w 92"/>
                <a:gd name="T29" fmla="*/ 76 h 98"/>
                <a:gd name="T30" fmla="*/ 47 w 92"/>
                <a:gd name="T31" fmla="*/ 85 h 98"/>
                <a:gd name="T32" fmla="*/ 69 w 92"/>
                <a:gd name="T33" fmla="*/ 76 h 98"/>
                <a:gd name="T34" fmla="*/ 77 w 92"/>
                <a:gd name="T35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8">
                  <a:moveTo>
                    <a:pt x="92" y="48"/>
                  </a:moveTo>
                  <a:cubicBezTo>
                    <a:pt x="92" y="63"/>
                    <a:pt x="88" y="75"/>
                    <a:pt x="80" y="84"/>
                  </a:cubicBezTo>
                  <a:cubicBezTo>
                    <a:pt x="71" y="93"/>
                    <a:pt x="60" y="98"/>
                    <a:pt x="46" y="98"/>
                  </a:cubicBezTo>
                  <a:cubicBezTo>
                    <a:pt x="32" y="98"/>
                    <a:pt x="21" y="94"/>
                    <a:pt x="12" y="85"/>
                  </a:cubicBezTo>
                  <a:cubicBezTo>
                    <a:pt x="4" y="76"/>
                    <a:pt x="0" y="64"/>
                    <a:pt x="0" y="50"/>
                  </a:cubicBezTo>
                  <a:cubicBezTo>
                    <a:pt x="0" y="34"/>
                    <a:pt x="4" y="22"/>
                    <a:pt x="13" y="13"/>
                  </a:cubicBezTo>
                  <a:cubicBezTo>
                    <a:pt x="21" y="4"/>
                    <a:pt x="33" y="0"/>
                    <a:pt x="48" y="0"/>
                  </a:cubicBezTo>
                  <a:cubicBezTo>
                    <a:pt x="62" y="0"/>
                    <a:pt x="73" y="4"/>
                    <a:pt x="80" y="13"/>
                  </a:cubicBezTo>
                  <a:cubicBezTo>
                    <a:pt x="88" y="21"/>
                    <a:pt x="92" y="33"/>
                    <a:pt x="92" y="48"/>
                  </a:cubicBezTo>
                  <a:close/>
                  <a:moveTo>
                    <a:pt x="77" y="49"/>
                  </a:moveTo>
                  <a:cubicBezTo>
                    <a:pt x="77" y="37"/>
                    <a:pt x="74" y="28"/>
                    <a:pt x="69" y="22"/>
                  </a:cubicBezTo>
                  <a:cubicBezTo>
                    <a:pt x="64" y="16"/>
                    <a:pt x="56" y="13"/>
                    <a:pt x="47" y="13"/>
                  </a:cubicBezTo>
                  <a:cubicBezTo>
                    <a:pt x="37" y="13"/>
                    <a:pt x="29" y="16"/>
                    <a:pt x="24" y="22"/>
                  </a:cubicBezTo>
                  <a:cubicBezTo>
                    <a:pt x="18" y="29"/>
                    <a:pt x="15" y="38"/>
                    <a:pt x="15" y="49"/>
                  </a:cubicBezTo>
                  <a:cubicBezTo>
                    <a:pt x="15" y="61"/>
                    <a:pt x="18" y="69"/>
                    <a:pt x="24" y="76"/>
                  </a:cubicBezTo>
                  <a:cubicBezTo>
                    <a:pt x="30" y="82"/>
                    <a:pt x="37" y="85"/>
                    <a:pt x="47" y="85"/>
                  </a:cubicBezTo>
                  <a:cubicBezTo>
                    <a:pt x="56" y="85"/>
                    <a:pt x="64" y="82"/>
                    <a:pt x="69" y="76"/>
                  </a:cubicBezTo>
                  <a:cubicBezTo>
                    <a:pt x="74" y="70"/>
                    <a:pt x="77" y="61"/>
                    <a:pt x="77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1025B835-BDF6-4F73-9BAF-D4A9D1A8C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4" y="3419"/>
              <a:ext cx="92" cy="230"/>
            </a:xfrm>
            <a:custGeom>
              <a:avLst/>
              <a:gdLst>
                <a:gd name="T0" fmla="*/ 56 w 56"/>
                <a:gd name="T1" fmla="*/ 15 h 141"/>
                <a:gd name="T2" fmla="*/ 46 w 56"/>
                <a:gd name="T3" fmla="*/ 13 h 141"/>
                <a:gd name="T4" fmla="*/ 31 w 56"/>
                <a:gd name="T5" fmla="*/ 33 h 141"/>
                <a:gd name="T6" fmla="*/ 31 w 56"/>
                <a:gd name="T7" fmla="*/ 47 h 141"/>
                <a:gd name="T8" fmla="*/ 53 w 56"/>
                <a:gd name="T9" fmla="*/ 47 h 141"/>
                <a:gd name="T10" fmla="*/ 53 w 56"/>
                <a:gd name="T11" fmla="*/ 60 h 141"/>
                <a:gd name="T12" fmla="*/ 31 w 56"/>
                <a:gd name="T13" fmla="*/ 60 h 141"/>
                <a:gd name="T14" fmla="*/ 31 w 56"/>
                <a:gd name="T15" fmla="*/ 141 h 141"/>
                <a:gd name="T16" fmla="*/ 16 w 56"/>
                <a:gd name="T17" fmla="*/ 141 h 141"/>
                <a:gd name="T18" fmla="*/ 16 w 56"/>
                <a:gd name="T19" fmla="*/ 60 h 141"/>
                <a:gd name="T20" fmla="*/ 0 w 56"/>
                <a:gd name="T21" fmla="*/ 60 h 141"/>
                <a:gd name="T22" fmla="*/ 0 w 56"/>
                <a:gd name="T23" fmla="*/ 47 h 141"/>
                <a:gd name="T24" fmla="*/ 16 w 56"/>
                <a:gd name="T25" fmla="*/ 47 h 141"/>
                <a:gd name="T26" fmla="*/ 16 w 56"/>
                <a:gd name="T27" fmla="*/ 32 h 141"/>
                <a:gd name="T28" fmla="*/ 24 w 56"/>
                <a:gd name="T29" fmla="*/ 9 h 141"/>
                <a:gd name="T30" fmla="*/ 45 w 56"/>
                <a:gd name="T31" fmla="*/ 0 h 141"/>
                <a:gd name="T32" fmla="*/ 56 w 56"/>
                <a:gd name="T33" fmla="*/ 2 h 141"/>
                <a:gd name="T34" fmla="*/ 56 w 56"/>
                <a:gd name="T35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41">
                  <a:moveTo>
                    <a:pt x="56" y="15"/>
                  </a:moveTo>
                  <a:cubicBezTo>
                    <a:pt x="53" y="14"/>
                    <a:pt x="50" y="13"/>
                    <a:pt x="46" y="13"/>
                  </a:cubicBezTo>
                  <a:cubicBezTo>
                    <a:pt x="36" y="13"/>
                    <a:pt x="31" y="19"/>
                    <a:pt x="31" y="33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2"/>
                    <a:pt x="18" y="15"/>
                    <a:pt x="24" y="9"/>
                  </a:cubicBezTo>
                  <a:cubicBezTo>
                    <a:pt x="30" y="3"/>
                    <a:pt x="37" y="0"/>
                    <a:pt x="45" y="0"/>
                  </a:cubicBezTo>
                  <a:cubicBezTo>
                    <a:pt x="50" y="0"/>
                    <a:pt x="54" y="1"/>
                    <a:pt x="56" y="2"/>
                  </a:cubicBezTo>
                  <a:lnTo>
                    <a:pt x="5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B778D9DF-27BB-4821-B7AF-10AB79394E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4" y="3450"/>
              <a:ext cx="88" cy="203"/>
            </a:xfrm>
            <a:custGeom>
              <a:avLst/>
              <a:gdLst>
                <a:gd name="T0" fmla="*/ 54 w 54"/>
                <a:gd name="T1" fmla="*/ 121 h 124"/>
                <a:gd name="T2" fmla="*/ 40 w 54"/>
                <a:gd name="T3" fmla="*/ 124 h 124"/>
                <a:gd name="T4" fmla="*/ 16 w 54"/>
                <a:gd name="T5" fmla="*/ 96 h 124"/>
                <a:gd name="T6" fmla="*/ 16 w 54"/>
                <a:gd name="T7" fmla="*/ 41 h 124"/>
                <a:gd name="T8" fmla="*/ 0 w 54"/>
                <a:gd name="T9" fmla="*/ 41 h 124"/>
                <a:gd name="T10" fmla="*/ 0 w 54"/>
                <a:gd name="T11" fmla="*/ 28 h 124"/>
                <a:gd name="T12" fmla="*/ 16 w 54"/>
                <a:gd name="T13" fmla="*/ 28 h 124"/>
                <a:gd name="T14" fmla="*/ 16 w 54"/>
                <a:gd name="T15" fmla="*/ 5 h 124"/>
                <a:gd name="T16" fmla="*/ 31 w 54"/>
                <a:gd name="T17" fmla="*/ 0 h 124"/>
                <a:gd name="T18" fmla="*/ 31 w 54"/>
                <a:gd name="T19" fmla="*/ 28 h 124"/>
                <a:gd name="T20" fmla="*/ 54 w 54"/>
                <a:gd name="T21" fmla="*/ 28 h 124"/>
                <a:gd name="T22" fmla="*/ 54 w 54"/>
                <a:gd name="T23" fmla="*/ 41 h 124"/>
                <a:gd name="T24" fmla="*/ 31 w 54"/>
                <a:gd name="T25" fmla="*/ 41 h 124"/>
                <a:gd name="T26" fmla="*/ 31 w 54"/>
                <a:gd name="T27" fmla="*/ 94 h 124"/>
                <a:gd name="T28" fmla="*/ 34 w 54"/>
                <a:gd name="T29" fmla="*/ 107 h 124"/>
                <a:gd name="T30" fmla="*/ 45 w 54"/>
                <a:gd name="T31" fmla="*/ 111 h 124"/>
                <a:gd name="T32" fmla="*/ 54 w 54"/>
                <a:gd name="T33" fmla="*/ 108 h 124"/>
                <a:gd name="T34" fmla="*/ 54 w 54"/>
                <a:gd name="T35" fmla="*/ 12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124">
                  <a:moveTo>
                    <a:pt x="54" y="121"/>
                  </a:moveTo>
                  <a:cubicBezTo>
                    <a:pt x="51" y="123"/>
                    <a:pt x="46" y="124"/>
                    <a:pt x="40" y="124"/>
                  </a:cubicBezTo>
                  <a:cubicBezTo>
                    <a:pt x="24" y="124"/>
                    <a:pt x="16" y="115"/>
                    <a:pt x="16" y="96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100"/>
                    <a:pt x="32" y="104"/>
                    <a:pt x="34" y="107"/>
                  </a:cubicBezTo>
                  <a:cubicBezTo>
                    <a:pt x="36" y="110"/>
                    <a:pt x="40" y="111"/>
                    <a:pt x="45" y="111"/>
                  </a:cubicBezTo>
                  <a:cubicBezTo>
                    <a:pt x="48" y="111"/>
                    <a:pt x="52" y="110"/>
                    <a:pt x="54" y="108"/>
                  </a:cubicBezTo>
                  <a:lnTo>
                    <a:pt x="54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7C668D24-96A6-494E-A5FC-84D4121939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9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4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C061C1FA-01D9-437B-AD8B-C9D3AE3794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" y="3823"/>
              <a:ext cx="206" cy="239"/>
            </a:xfrm>
            <a:custGeom>
              <a:avLst/>
              <a:gdLst>
                <a:gd name="T0" fmla="*/ 126 w 126"/>
                <a:gd name="T1" fmla="*/ 0 h 146"/>
                <a:gd name="T2" fmla="*/ 77 w 126"/>
                <a:gd name="T3" fmla="*/ 74 h 146"/>
                <a:gd name="T4" fmla="*/ 125 w 126"/>
                <a:gd name="T5" fmla="*/ 146 h 146"/>
                <a:gd name="T6" fmla="*/ 98 w 126"/>
                <a:gd name="T7" fmla="*/ 146 h 146"/>
                <a:gd name="T8" fmla="*/ 70 w 126"/>
                <a:gd name="T9" fmla="*/ 99 h 146"/>
                <a:gd name="T10" fmla="*/ 63 w 126"/>
                <a:gd name="T11" fmla="*/ 88 h 146"/>
                <a:gd name="T12" fmla="*/ 63 w 126"/>
                <a:gd name="T13" fmla="*/ 88 h 146"/>
                <a:gd name="T14" fmla="*/ 27 w 126"/>
                <a:gd name="T15" fmla="*/ 146 h 146"/>
                <a:gd name="T16" fmla="*/ 0 w 126"/>
                <a:gd name="T17" fmla="*/ 146 h 146"/>
                <a:gd name="T18" fmla="*/ 50 w 126"/>
                <a:gd name="T19" fmla="*/ 74 h 146"/>
                <a:gd name="T20" fmla="*/ 2 w 126"/>
                <a:gd name="T21" fmla="*/ 0 h 146"/>
                <a:gd name="T22" fmla="*/ 29 w 126"/>
                <a:gd name="T23" fmla="*/ 0 h 146"/>
                <a:gd name="T24" fmla="*/ 63 w 126"/>
                <a:gd name="T25" fmla="*/ 61 h 146"/>
                <a:gd name="T26" fmla="*/ 64 w 126"/>
                <a:gd name="T27" fmla="*/ 61 h 146"/>
                <a:gd name="T28" fmla="*/ 101 w 126"/>
                <a:gd name="T29" fmla="*/ 0 h 146"/>
                <a:gd name="T30" fmla="*/ 126 w 126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6" h="146">
                  <a:moveTo>
                    <a:pt x="126" y="0"/>
                  </a:moveTo>
                  <a:cubicBezTo>
                    <a:pt x="77" y="74"/>
                    <a:pt x="77" y="74"/>
                    <a:pt x="77" y="74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36"/>
                    <a:pt x="61" y="56"/>
                    <a:pt x="63" y="61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3B31CB09-6703-4397-A795-E8990020E2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2" y="3818"/>
              <a:ext cx="218" cy="353"/>
            </a:xfrm>
            <a:custGeom>
              <a:avLst/>
              <a:gdLst>
                <a:gd name="T0" fmla="*/ 134 w 134"/>
                <a:gd name="T1" fmla="*/ 72 h 216"/>
                <a:gd name="T2" fmla="*/ 116 w 134"/>
                <a:gd name="T3" fmla="*/ 131 h 216"/>
                <a:gd name="T4" fmla="*/ 67 w 134"/>
                <a:gd name="T5" fmla="*/ 152 h 216"/>
                <a:gd name="T6" fmla="*/ 24 w 134"/>
                <a:gd name="T7" fmla="*/ 128 h 216"/>
                <a:gd name="T8" fmla="*/ 23 w 134"/>
                <a:gd name="T9" fmla="*/ 128 h 216"/>
                <a:gd name="T10" fmla="*/ 23 w 134"/>
                <a:gd name="T11" fmla="*/ 216 h 216"/>
                <a:gd name="T12" fmla="*/ 0 w 134"/>
                <a:gd name="T13" fmla="*/ 216 h 216"/>
                <a:gd name="T14" fmla="*/ 0 w 134"/>
                <a:gd name="T15" fmla="*/ 3 h 216"/>
                <a:gd name="T16" fmla="*/ 23 w 134"/>
                <a:gd name="T17" fmla="*/ 3 h 216"/>
                <a:gd name="T18" fmla="*/ 23 w 134"/>
                <a:gd name="T19" fmla="*/ 29 h 216"/>
                <a:gd name="T20" fmla="*/ 24 w 134"/>
                <a:gd name="T21" fmla="*/ 29 h 216"/>
                <a:gd name="T22" fmla="*/ 74 w 134"/>
                <a:gd name="T23" fmla="*/ 0 h 216"/>
                <a:gd name="T24" fmla="*/ 118 w 134"/>
                <a:gd name="T25" fmla="*/ 19 h 216"/>
                <a:gd name="T26" fmla="*/ 134 w 134"/>
                <a:gd name="T27" fmla="*/ 72 h 216"/>
                <a:gd name="T28" fmla="*/ 110 w 134"/>
                <a:gd name="T29" fmla="*/ 71 h 216"/>
                <a:gd name="T30" fmla="*/ 99 w 134"/>
                <a:gd name="T31" fmla="*/ 34 h 216"/>
                <a:gd name="T32" fmla="*/ 68 w 134"/>
                <a:gd name="T33" fmla="*/ 19 h 216"/>
                <a:gd name="T34" fmla="*/ 36 w 134"/>
                <a:gd name="T35" fmla="*/ 33 h 216"/>
                <a:gd name="T36" fmla="*/ 23 w 134"/>
                <a:gd name="T37" fmla="*/ 69 h 216"/>
                <a:gd name="T38" fmla="*/ 23 w 134"/>
                <a:gd name="T39" fmla="*/ 89 h 216"/>
                <a:gd name="T40" fmla="*/ 35 w 134"/>
                <a:gd name="T41" fmla="*/ 120 h 216"/>
                <a:gd name="T42" fmla="*/ 65 w 134"/>
                <a:gd name="T43" fmla="*/ 133 h 216"/>
                <a:gd name="T44" fmla="*/ 98 w 134"/>
                <a:gd name="T45" fmla="*/ 116 h 216"/>
                <a:gd name="T46" fmla="*/ 110 w 134"/>
                <a:gd name="T47" fmla="*/ 7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4" h="216">
                  <a:moveTo>
                    <a:pt x="134" y="72"/>
                  </a:moveTo>
                  <a:cubicBezTo>
                    <a:pt x="134" y="96"/>
                    <a:pt x="128" y="116"/>
                    <a:pt x="116" y="131"/>
                  </a:cubicBezTo>
                  <a:cubicBezTo>
                    <a:pt x="104" y="145"/>
                    <a:pt x="88" y="152"/>
                    <a:pt x="67" y="152"/>
                  </a:cubicBezTo>
                  <a:cubicBezTo>
                    <a:pt x="48" y="152"/>
                    <a:pt x="34" y="144"/>
                    <a:pt x="24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216"/>
                    <a:pt x="23" y="216"/>
                    <a:pt x="23" y="21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35" y="9"/>
                    <a:pt x="52" y="0"/>
                    <a:pt x="74" y="0"/>
                  </a:cubicBezTo>
                  <a:cubicBezTo>
                    <a:pt x="92" y="0"/>
                    <a:pt x="107" y="6"/>
                    <a:pt x="118" y="19"/>
                  </a:cubicBezTo>
                  <a:cubicBezTo>
                    <a:pt x="128" y="32"/>
                    <a:pt x="134" y="49"/>
                    <a:pt x="134" y="72"/>
                  </a:cubicBezTo>
                  <a:close/>
                  <a:moveTo>
                    <a:pt x="110" y="71"/>
                  </a:moveTo>
                  <a:cubicBezTo>
                    <a:pt x="110" y="56"/>
                    <a:pt x="106" y="43"/>
                    <a:pt x="99" y="34"/>
                  </a:cubicBezTo>
                  <a:cubicBezTo>
                    <a:pt x="91" y="24"/>
                    <a:pt x="81" y="19"/>
                    <a:pt x="68" y="19"/>
                  </a:cubicBezTo>
                  <a:cubicBezTo>
                    <a:pt x="55" y="19"/>
                    <a:pt x="44" y="24"/>
                    <a:pt x="36" y="33"/>
                  </a:cubicBezTo>
                  <a:cubicBezTo>
                    <a:pt x="27" y="43"/>
                    <a:pt x="23" y="55"/>
                    <a:pt x="23" y="6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3" y="102"/>
                    <a:pt x="27" y="112"/>
                    <a:pt x="35" y="120"/>
                  </a:cubicBezTo>
                  <a:cubicBezTo>
                    <a:pt x="43" y="128"/>
                    <a:pt x="53" y="133"/>
                    <a:pt x="65" y="133"/>
                  </a:cubicBezTo>
                  <a:cubicBezTo>
                    <a:pt x="79" y="133"/>
                    <a:pt x="90" y="127"/>
                    <a:pt x="98" y="116"/>
                  </a:cubicBezTo>
                  <a:cubicBezTo>
                    <a:pt x="106" y="105"/>
                    <a:pt x="110" y="90"/>
                    <a:pt x="11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42039CC3-C122-44FF-A468-3D554F9863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1" y="3818"/>
              <a:ext cx="207" cy="249"/>
            </a:xfrm>
            <a:custGeom>
              <a:avLst/>
              <a:gdLst>
                <a:gd name="T0" fmla="*/ 127 w 127"/>
                <a:gd name="T1" fmla="*/ 82 h 152"/>
                <a:gd name="T2" fmla="*/ 24 w 127"/>
                <a:gd name="T3" fmla="*/ 82 h 152"/>
                <a:gd name="T4" fmla="*/ 37 w 127"/>
                <a:gd name="T5" fmla="*/ 120 h 152"/>
                <a:gd name="T6" fmla="*/ 72 w 127"/>
                <a:gd name="T7" fmla="*/ 133 h 152"/>
                <a:gd name="T8" fmla="*/ 117 w 127"/>
                <a:gd name="T9" fmla="*/ 117 h 152"/>
                <a:gd name="T10" fmla="*/ 117 w 127"/>
                <a:gd name="T11" fmla="*/ 138 h 152"/>
                <a:gd name="T12" fmla="*/ 66 w 127"/>
                <a:gd name="T13" fmla="*/ 152 h 152"/>
                <a:gd name="T14" fmla="*/ 17 w 127"/>
                <a:gd name="T15" fmla="*/ 132 h 152"/>
                <a:gd name="T16" fmla="*/ 0 w 127"/>
                <a:gd name="T17" fmla="*/ 77 h 152"/>
                <a:gd name="T18" fmla="*/ 9 w 127"/>
                <a:gd name="T19" fmla="*/ 37 h 152"/>
                <a:gd name="T20" fmla="*/ 33 w 127"/>
                <a:gd name="T21" fmla="*/ 9 h 152"/>
                <a:gd name="T22" fmla="*/ 67 w 127"/>
                <a:gd name="T23" fmla="*/ 0 h 152"/>
                <a:gd name="T24" fmla="*/ 111 w 127"/>
                <a:gd name="T25" fmla="*/ 18 h 152"/>
                <a:gd name="T26" fmla="*/ 127 w 127"/>
                <a:gd name="T27" fmla="*/ 70 h 152"/>
                <a:gd name="T28" fmla="*/ 127 w 127"/>
                <a:gd name="T29" fmla="*/ 82 h 152"/>
                <a:gd name="T30" fmla="*/ 103 w 127"/>
                <a:gd name="T31" fmla="*/ 62 h 152"/>
                <a:gd name="T32" fmla="*/ 93 w 127"/>
                <a:gd name="T33" fmla="*/ 31 h 152"/>
                <a:gd name="T34" fmla="*/ 67 w 127"/>
                <a:gd name="T35" fmla="*/ 19 h 152"/>
                <a:gd name="T36" fmla="*/ 39 w 127"/>
                <a:gd name="T37" fmla="*/ 31 h 152"/>
                <a:gd name="T38" fmla="*/ 24 w 127"/>
                <a:gd name="T39" fmla="*/ 62 h 152"/>
                <a:gd name="T40" fmla="*/ 103 w 127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52">
                  <a:moveTo>
                    <a:pt x="127" y="82"/>
                  </a:moveTo>
                  <a:cubicBezTo>
                    <a:pt x="24" y="82"/>
                    <a:pt x="24" y="82"/>
                    <a:pt x="24" y="82"/>
                  </a:cubicBezTo>
                  <a:cubicBezTo>
                    <a:pt x="24" y="98"/>
                    <a:pt x="29" y="111"/>
                    <a:pt x="37" y="120"/>
                  </a:cubicBezTo>
                  <a:cubicBezTo>
                    <a:pt x="45" y="128"/>
                    <a:pt x="57" y="133"/>
                    <a:pt x="72" y="133"/>
                  </a:cubicBezTo>
                  <a:cubicBezTo>
                    <a:pt x="88" y="133"/>
                    <a:pt x="103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4" y="148"/>
                    <a:pt x="87" y="152"/>
                    <a:pt x="66" y="152"/>
                  </a:cubicBezTo>
                  <a:cubicBezTo>
                    <a:pt x="45" y="152"/>
                    <a:pt x="29" y="146"/>
                    <a:pt x="17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4" y="25"/>
                    <a:pt x="23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1" y="18"/>
                  </a:cubicBezTo>
                  <a:cubicBezTo>
                    <a:pt x="122" y="30"/>
                    <a:pt x="127" y="47"/>
                    <a:pt x="127" y="70"/>
                  </a:cubicBezTo>
                  <a:lnTo>
                    <a:pt x="127" y="82"/>
                  </a:lnTo>
                  <a:close/>
                  <a:moveTo>
                    <a:pt x="103" y="62"/>
                  </a:moveTo>
                  <a:cubicBezTo>
                    <a:pt x="103" y="49"/>
                    <a:pt x="100" y="38"/>
                    <a:pt x="93" y="31"/>
                  </a:cubicBezTo>
                  <a:cubicBezTo>
                    <a:pt x="87" y="23"/>
                    <a:pt x="78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1" y="39"/>
                    <a:pt x="26" y="49"/>
                    <a:pt x="24" y="62"/>
                  </a:cubicBezTo>
                  <a:lnTo>
                    <a:pt x="10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6361C74F-E4D9-4767-8773-A7CB756110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3" y="3818"/>
              <a:ext cx="124" cy="244"/>
            </a:xfrm>
            <a:custGeom>
              <a:avLst/>
              <a:gdLst>
                <a:gd name="T0" fmla="*/ 76 w 76"/>
                <a:gd name="T1" fmla="*/ 27 h 149"/>
                <a:gd name="T2" fmla="*/ 59 w 76"/>
                <a:gd name="T3" fmla="*/ 22 h 149"/>
                <a:gd name="T4" fmla="*/ 33 w 76"/>
                <a:gd name="T5" fmla="*/ 37 h 149"/>
                <a:gd name="T6" fmla="*/ 24 w 76"/>
                <a:gd name="T7" fmla="*/ 75 h 149"/>
                <a:gd name="T8" fmla="*/ 24 w 76"/>
                <a:gd name="T9" fmla="*/ 149 h 149"/>
                <a:gd name="T10" fmla="*/ 0 w 76"/>
                <a:gd name="T11" fmla="*/ 149 h 149"/>
                <a:gd name="T12" fmla="*/ 0 w 76"/>
                <a:gd name="T13" fmla="*/ 3 h 149"/>
                <a:gd name="T14" fmla="*/ 24 w 76"/>
                <a:gd name="T15" fmla="*/ 3 h 149"/>
                <a:gd name="T16" fmla="*/ 24 w 76"/>
                <a:gd name="T17" fmla="*/ 33 h 149"/>
                <a:gd name="T18" fmla="*/ 24 w 76"/>
                <a:gd name="T19" fmla="*/ 33 h 149"/>
                <a:gd name="T20" fmla="*/ 39 w 76"/>
                <a:gd name="T21" fmla="*/ 9 h 149"/>
                <a:gd name="T22" fmla="*/ 62 w 76"/>
                <a:gd name="T23" fmla="*/ 0 h 149"/>
                <a:gd name="T24" fmla="*/ 76 w 76"/>
                <a:gd name="T25" fmla="*/ 2 h 149"/>
                <a:gd name="T26" fmla="*/ 76 w 76"/>
                <a:gd name="T27" fmla="*/ 2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49">
                  <a:moveTo>
                    <a:pt x="76" y="27"/>
                  </a:moveTo>
                  <a:cubicBezTo>
                    <a:pt x="72" y="24"/>
                    <a:pt x="66" y="22"/>
                    <a:pt x="59" y="22"/>
                  </a:cubicBezTo>
                  <a:cubicBezTo>
                    <a:pt x="48" y="22"/>
                    <a:pt x="40" y="27"/>
                    <a:pt x="33" y="37"/>
                  </a:cubicBezTo>
                  <a:cubicBezTo>
                    <a:pt x="27" y="46"/>
                    <a:pt x="24" y="59"/>
                    <a:pt x="24" y="75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7" y="23"/>
                    <a:pt x="32" y="15"/>
                    <a:pt x="39" y="9"/>
                  </a:cubicBezTo>
                  <a:cubicBezTo>
                    <a:pt x="46" y="3"/>
                    <a:pt x="54" y="0"/>
                    <a:pt x="62" y="0"/>
                  </a:cubicBezTo>
                  <a:cubicBezTo>
                    <a:pt x="68" y="0"/>
                    <a:pt x="73" y="1"/>
                    <a:pt x="76" y="2"/>
                  </a:cubicBezTo>
                  <a:lnTo>
                    <a:pt x="7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C66D3613-48AD-4CD0-B988-D9AA40CBDD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55" y="3713"/>
              <a:ext cx="49" cy="349"/>
            </a:xfrm>
            <a:custGeom>
              <a:avLst/>
              <a:gdLst>
                <a:gd name="T0" fmla="*/ 30 w 30"/>
                <a:gd name="T1" fmla="*/ 15 h 213"/>
                <a:gd name="T2" fmla="*/ 26 w 30"/>
                <a:gd name="T3" fmla="*/ 26 h 213"/>
                <a:gd name="T4" fmla="*/ 15 w 30"/>
                <a:gd name="T5" fmla="*/ 30 h 213"/>
                <a:gd name="T6" fmla="*/ 4 w 30"/>
                <a:gd name="T7" fmla="*/ 26 h 213"/>
                <a:gd name="T8" fmla="*/ 0 w 30"/>
                <a:gd name="T9" fmla="*/ 15 h 213"/>
                <a:gd name="T10" fmla="*/ 4 w 30"/>
                <a:gd name="T11" fmla="*/ 4 h 213"/>
                <a:gd name="T12" fmla="*/ 15 w 30"/>
                <a:gd name="T13" fmla="*/ 0 h 213"/>
                <a:gd name="T14" fmla="*/ 26 w 30"/>
                <a:gd name="T15" fmla="*/ 4 h 213"/>
                <a:gd name="T16" fmla="*/ 30 w 30"/>
                <a:gd name="T17" fmla="*/ 15 h 213"/>
                <a:gd name="T18" fmla="*/ 26 w 30"/>
                <a:gd name="T19" fmla="*/ 213 h 213"/>
                <a:gd name="T20" fmla="*/ 3 w 30"/>
                <a:gd name="T21" fmla="*/ 213 h 213"/>
                <a:gd name="T22" fmla="*/ 3 w 30"/>
                <a:gd name="T23" fmla="*/ 67 h 213"/>
                <a:gd name="T24" fmla="*/ 26 w 30"/>
                <a:gd name="T25" fmla="*/ 67 h 213"/>
                <a:gd name="T26" fmla="*/ 26 w 30"/>
                <a:gd name="T2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213">
                  <a:moveTo>
                    <a:pt x="30" y="15"/>
                  </a:moveTo>
                  <a:cubicBezTo>
                    <a:pt x="30" y="19"/>
                    <a:pt x="29" y="23"/>
                    <a:pt x="26" y="26"/>
                  </a:cubicBezTo>
                  <a:cubicBezTo>
                    <a:pt x="23" y="29"/>
                    <a:pt x="19" y="30"/>
                    <a:pt x="15" y="30"/>
                  </a:cubicBezTo>
                  <a:cubicBezTo>
                    <a:pt x="11" y="30"/>
                    <a:pt x="7" y="29"/>
                    <a:pt x="4" y="26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9" y="0"/>
                    <a:pt x="23" y="1"/>
                    <a:pt x="26" y="4"/>
                  </a:cubicBezTo>
                  <a:cubicBezTo>
                    <a:pt x="29" y="7"/>
                    <a:pt x="30" y="11"/>
                    <a:pt x="30" y="15"/>
                  </a:cubicBezTo>
                  <a:close/>
                  <a:moveTo>
                    <a:pt x="26" y="213"/>
                  </a:moveTo>
                  <a:cubicBezTo>
                    <a:pt x="3" y="213"/>
                    <a:pt x="3" y="213"/>
                    <a:pt x="3" y="21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C7ECC89B-FCD9-43C6-AB6F-BC9789BA1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6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4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2395BDF0-9445-43F6-A7AA-3F5DFF590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0" y="3818"/>
              <a:ext cx="198" cy="244"/>
            </a:xfrm>
            <a:custGeom>
              <a:avLst/>
              <a:gdLst>
                <a:gd name="T0" fmla="*/ 121 w 121"/>
                <a:gd name="T1" fmla="*/ 149 h 149"/>
                <a:gd name="T2" fmla="*/ 97 w 121"/>
                <a:gd name="T3" fmla="*/ 149 h 149"/>
                <a:gd name="T4" fmla="*/ 97 w 121"/>
                <a:gd name="T5" fmla="*/ 66 h 149"/>
                <a:gd name="T6" fmla="*/ 64 w 121"/>
                <a:gd name="T7" fmla="*/ 19 h 149"/>
                <a:gd name="T8" fmla="*/ 35 w 121"/>
                <a:gd name="T9" fmla="*/ 32 h 149"/>
                <a:gd name="T10" fmla="*/ 23 w 121"/>
                <a:gd name="T11" fmla="*/ 66 h 149"/>
                <a:gd name="T12" fmla="*/ 23 w 121"/>
                <a:gd name="T13" fmla="*/ 149 h 149"/>
                <a:gd name="T14" fmla="*/ 0 w 121"/>
                <a:gd name="T15" fmla="*/ 149 h 149"/>
                <a:gd name="T16" fmla="*/ 0 w 121"/>
                <a:gd name="T17" fmla="*/ 3 h 149"/>
                <a:gd name="T18" fmla="*/ 23 w 121"/>
                <a:gd name="T19" fmla="*/ 3 h 149"/>
                <a:gd name="T20" fmla="*/ 23 w 121"/>
                <a:gd name="T21" fmla="*/ 27 h 149"/>
                <a:gd name="T22" fmla="*/ 24 w 121"/>
                <a:gd name="T23" fmla="*/ 27 h 149"/>
                <a:gd name="T24" fmla="*/ 72 w 121"/>
                <a:gd name="T25" fmla="*/ 0 h 149"/>
                <a:gd name="T26" fmla="*/ 108 w 121"/>
                <a:gd name="T27" fmla="*/ 15 h 149"/>
                <a:gd name="T28" fmla="*/ 121 w 121"/>
                <a:gd name="T29" fmla="*/ 60 h 149"/>
                <a:gd name="T30" fmla="*/ 121 w 121"/>
                <a:gd name="T3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149">
                  <a:moveTo>
                    <a:pt x="121" y="149"/>
                  </a:moveTo>
                  <a:cubicBezTo>
                    <a:pt x="97" y="149"/>
                    <a:pt x="97" y="149"/>
                    <a:pt x="97" y="149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35"/>
                    <a:pt x="86" y="19"/>
                    <a:pt x="64" y="19"/>
                  </a:cubicBezTo>
                  <a:cubicBezTo>
                    <a:pt x="52" y="19"/>
                    <a:pt x="42" y="24"/>
                    <a:pt x="35" y="32"/>
                  </a:cubicBezTo>
                  <a:cubicBezTo>
                    <a:pt x="27" y="41"/>
                    <a:pt x="23" y="52"/>
                    <a:pt x="23" y="66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35" y="9"/>
                    <a:pt x="51" y="0"/>
                    <a:pt x="72" y="0"/>
                  </a:cubicBezTo>
                  <a:cubicBezTo>
                    <a:pt x="88" y="0"/>
                    <a:pt x="100" y="5"/>
                    <a:pt x="108" y="15"/>
                  </a:cubicBezTo>
                  <a:cubicBezTo>
                    <a:pt x="117" y="26"/>
                    <a:pt x="121" y="40"/>
                    <a:pt x="121" y="60"/>
                  </a:cubicBezTo>
                  <a:lnTo>
                    <a:pt x="121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DD014D90-8F6D-4CB5-A59C-08A8C1B613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71" y="3818"/>
              <a:ext cx="178" cy="249"/>
            </a:xfrm>
            <a:custGeom>
              <a:avLst/>
              <a:gdLst>
                <a:gd name="T0" fmla="*/ 109 w 109"/>
                <a:gd name="T1" fmla="*/ 142 h 152"/>
                <a:gd name="T2" fmla="*/ 69 w 109"/>
                <a:gd name="T3" fmla="*/ 152 h 152"/>
                <a:gd name="T4" fmla="*/ 33 w 109"/>
                <a:gd name="T5" fmla="*/ 143 h 152"/>
                <a:gd name="T6" fmla="*/ 9 w 109"/>
                <a:gd name="T7" fmla="*/ 117 h 152"/>
                <a:gd name="T8" fmla="*/ 0 w 109"/>
                <a:gd name="T9" fmla="*/ 80 h 152"/>
                <a:gd name="T10" fmla="*/ 20 w 109"/>
                <a:gd name="T11" fmla="*/ 21 h 152"/>
                <a:gd name="T12" fmla="*/ 76 w 109"/>
                <a:gd name="T13" fmla="*/ 0 h 152"/>
                <a:gd name="T14" fmla="*/ 109 w 109"/>
                <a:gd name="T15" fmla="*/ 7 h 152"/>
                <a:gd name="T16" fmla="*/ 109 w 109"/>
                <a:gd name="T17" fmla="*/ 31 h 152"/>
                <a:gd name="T18" fmla="*/ 75 w 109"/>
                <a:gd name="T19" fmla="*/ 19 h 152"/>
                <a:gd name="T20" fmla="*/ 38 w 109"/>
                <a:gd name="T21" fmla="*/ 36 h 152"/>
                <a:gd name="T22" fmla="*/ 24 w 109"/>
                <a:gd name="T23" fmla="*/ 77 h 152"/>
                <a:gd name="T24" fmla="*/ 37 w 109"/>
                <a:gd name="T25" fmla="*/ 118 h 152"/>
                <a:gd name="T26" fmla="*/ 73 w 109"/>
                <a:gd name="T27" fmla="*/ 133 h 152"/>
                <a:gd name="T28" fmla="*/ 109 w 109"/>
                <a:gd name="T29" fmla="*/ 120 h 152"/>
                <a:gd name="T30" fmla="*/ 109 w 109"/>
                <a:gd name="T31" fmla="*/ 1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" h="152">
                  <a:moveTo>
                    <a:pt x="109" y="142"/>
                  </a:moveTo>
                  <a:cubicBezTo>
                    <a:pt x="98" y="149"/>
                    <a:pt x="84" y="152"/>
                    <a:pt x="69" y="152"/>
                  </a:cubicBezTo>
                  <a:cubicBezTo>
                    <a:pt x="56" y="152"/>
                    <a:pt x="44" y="149"/>
                    <a:pt x="33" y="143"/>
                  </a:cubicBezTo>
                  <a:cubicBezTo>
                    <a:pt x="23" y="137"/>
                    <a:pt x="14" y="128"/>
                    <a:pt x="9" y="117"/>
                  </a:cubicBezTo>
                  <a:cubicBezTo>
                    <a:pt x="3" y="106"/>
                    <a:pt x="0" y="94"/>
                    <a:pt x="0" y="80"/>
                  </a:cubicBezTo>
                  <a:cubicBezTo>
                    <a:pt x="0" y="55"/>
                    <a:pt x="7" y="36"/>
                    <a:pt x="20" y="21"/>
                  </a:cubicBezTo>
                  <a:cubicBezTo>
                    <a:pt x="34" y="7"/>
                    <a:pt x="53" y="0"/>
                    <a:pt x="76" y="0"/>
                  </a:cubicBezTo>
                  <a:cubicBezTo>
                    <a:pt x="88" y="0"/>
                    <a:pt x="100" y="2"/>
                    <a:pt x="109" y="7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98" y="23"/>
                    <a:pt x="87" y="19"/>
                    <a:pt x="75" y="19"/>
                  </a:cubicBezTo>
                  <a:cubicBezTo>
                    <a:pt x="60" y="19"/>
                    <a:pt x="47" y="25"/>
                    <a:pt x="38" y="36"/>
                  </a:cubicBezTo>
                  <a:cubicBezTo>
                    <a:pt x="28" y="46"/>
                    <a:pt x="24" y="60"/>
                    <a:pt x="24" y="77"/>
                  </a:cubicBezTo>
                  <a:cubicBezTo>
                    <a:pt x="24" y="94"/>
                    <a:pt x="28" y="108"/>
                    <a:pt x="37" y="118"/>
                  </a:cubicBezTo>
                  <a:cubicBezTo>
                    <a:pt x="46" y="128"/>
                    <a:pt x="58" y="133"/>
                    <a:pt x="73" y="133"/>
                  </a:cubicBezTo>
                  <a:cubicBezTo>
                    <a:pt x="86" y="133"/>
                    <a:pt x="98" y="128"/>
                    <a:pt x="109" y="120"/>
                  </a:cubicBezTo>
                  <a:lnTo>
                    <a:pt x="109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922514A2-56E0-476F-BC34-E78267205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88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3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381B3E53-9C91-4A84-B0E0-6EB3CE887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36" y="3818"/>
              <a:ext cx="145" cy="249"/>
            </a:xfrm>
            <a:custGeom>
              <a:avLst/>
              <a:gdLst>
                <a:gd name="T0" fmla="*/ 89 w 89"/>
                <a:gd name="T1" fmla="*/ 110 h 152"/>
                <a:gd name="T2" fmla="*/ 75 w 89"/>
                <a:gd name="T3" fmla="*/ 141 h 152"/>
                <a:gd name="T4" fmla="*/ 36 w 89"/>
                <a:gd name="T5" fmla="*/ 152 h 152"/>
                <a:gd name="T6" fmla="*/ 0 w 89"/>
                <a:gd name="T7" fmla="*/ 144 h 152"/>
                <a:gd name="T8" fmla="*/ 0 w 89"/>
                <a:gd name="T9" fmla="*/ 119 h 152"/>
                <a:gd name="T10" fmla="*/ 38 w 89"/>
                <a:gd name="T11" fmla="*/ 133 h 152"/>
                <a:gd name="T12" fmla="*/ 65 w 89"/>
                <a:gd name="T13" fmla="*/ 112 h 152"/>
                <a:gd name="T14" fmla="*/ 60 w 89"/>
                <a:gd name="T15" fmla="*/ 99 h 152"/>
                <a:gd name="T16" fmla="*/ 35 w 89"/>
                <a:gd name="T17" fmla="*/ 85 h 152"/>
                <a:gd name="T18" fmla="*/ 8 w 89"/>
                <a:gd name="T19" fmla="*/ 67 h 152"/>
                <a:gd name="T20" fmla="*/ 0 w 89"/>
                <a:gd name="T21" fmla="*/ 42 h 152"/>
                <a:gd name="T22" fmla="*/ 15 w 89"/>
                <a:gd name="T23" fmla="*/ 12 h 152"/>
                <a:gd name="T24" fmla="*/ 51 w 89"/>
                <a:gd name="T25" fmla="*/ 0 h 152"/>
                <a:gd name="T26" fmla="*/ 83 w 89"/>
                <a:gd name="T27" fmla="*/ 6 h 152"/>
                <a:gd name="T28" fmla="*/ 83 w 89"/>
                <a:gd name="T29" fmla="*/ 30 h 152"/>
                <a:gd name="T30" fmla="*/ 50 w 89"/>
                <a:gd name="T31" fmla="*/ 19 h 152"/>
                <a:gd name="T32" fmla="*/ 31 w 89"/>
                <a:gd name="T33" fmla="*/ 25 h 152"/>
                <a:gd name="T34" fmla="*/ 24 w 89"/>
                <a:gd name="T35" fmla="*/ 40 h 152"/>
                <a:gd name="T36" fmla="*/ 29 w 89"/>
                <a:gd name="T37" fmla="*/ 55 h 152"/>
                <a:gd name="T38" fmla="*/ 52 w 89"/>
                <a:gd name="T39" fmla="*/ 67 h 152"/>
                <a:gd name="T40" fmla="*/ 81 w 89"/>
                <a:gd name="T41" fmla="*/ 86 h 152"/>
                <a:gd name="T42" fmla="*/ 89 w 89"/>
                <a:gd name="T43" fmla="*/ 11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152">
                  <a:moveTo>
                    <a:pt x="89" y="110"/>
                  </a:moveTo>
                  <a:cubicBezTo>
                    <a:pt x="89" y="123"/>
                    <a:pt x="84" y="133"/>
                    <a:pt x="75" y="141"/>
                  </a:cubicBezTo>
                  <a:cubicBezTo>
                    <a:pt x="65" y="149"/>
                    <a:pt x="52" y="152"/>
                    <a:pt x="36" y="152"/>
                  </a:cubicBezTo>
                  <a:cubicBezTo>
                    <a:pt x="22" y="152"/>
                    <a:pt x="10" y="150"/>
                    <a:pt x="0" y="14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1" y="128"/>
                    <a:pt x="24" y="133"/>
                    <a:pt x="38" y="133"/>
                  </a:cubicBezTo>
                  <a:cubicBezTo>
                    <a:pt x="56" y="133"/>
                    <a:pt x="65" y="126"/>
                    <a:pt x="65" y="112"/>
                  </a:cubicBezTo>
                  <a:cubicBezTo>
                    <a:pt x="65" y="107"/>
                    <a:pt x="64" y="102"/>
                    <a:pt x="60" y="99"/>
                  </a:cubicBezTo>
                  <a:cubicBezTo>
                    <a:pt x="56" y="95"/>
                    <a:pt x="48" y="91"/>
                    <a:pt x="35" y="85"/>
                  </a:cubicBezTo>
                  <a:cubicBezTo>
                    <a:pt x="22" y="79"/>
                    <a:pt x="13" y="73"/>
                    <a:pt x="8" y="67"/>
                  </a:cubicBezTo>
                  <a:cubicBezTo>
                    <a:pt x="3" y="61"/>
                    <a:pt x="0" y="52"/>
                    <a:pt x="0" y="42"/>
                  </a:cubicBezTo>
                  <a:cubicBezTo>
                    <a:pt x="0" y="30"/>
                    <a:pt x="5" y="20"/>
                    <a:pt x="15" y="12"/>
                  </a:cubicBezTo>
                  <a:cubicBezTo>
                    <a:pt x="24" y="4"/>
                    <a:pt x="37" y="0"/>
                    <a:pt x="51" y="0"/>
                  </a:cubicBezTo>
                  <a:cubicBezTo>
                    <a:pt x="63" y="0"/>
                    <a:pt x="73" y="2"/>
                    <a:pt x="83" y="6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73" y="23"/>
                    <a:pt x="62" y="19"/>
                    <a:pt x="50" y="19"/>
                  </a:cubicBezTo>
                  <a:cubicBezTo>
                    <a:pt x="42" y="19"/>
                    <a:pt x="36" y="21"/>
                    <a:pt x="31" y="25"/>
                  </a:cubicBezTo>
                  <a:cubicBezTo>
                    <a:pt x="26" y="29"/>
                    <a:pt x="24" y="34"/>
                    <a:pt x="24" y="40"/>
                  </a:cubicBezTo>
                  <a:cubicBezTo>
                    <a:pt x="24" y="46"/>
                    <a:pt x="26" y="51"/>
                    <a:pt x="29" y="55"/>
                  </a:cubicBezTo>
                  <a:cubicBezTo>
                    <a:pt x="33" y="58"/>
                    <a:pt x="40" y="62"/>
                    <a:pt x="52" y="67"/>
                  </a:cubicBezTo>
                  <a:cubicBezTo>
                    <a:pt x="66" y="73"/>
                    <a:pt x="75" y="79"/>
                    <a:pt x="81" y="86"/>
                  </a:cubicBezTo>
                  <a:cubicBezTo>
                    <a:pt x="87" y="92"/>
                    <a:pt x="89" y="100"/>
                    <a:pt x="89" y="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5E5543BC-D652-4057-A8AB-1E622A50A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19" y="3720"/>
              <a:ext cx="114" cy="342"/>
            </a:xfrm>
            <a:custGeom>
              <a:avLst/>
              <a:gdLst>
                <a:gd name="T0" fmla="*/ 47 w 70"/>
                <a:gd name="T1" fmla="*/ 209 h 209"/>
                <a:gd name="T2" fmla="*/ 47 w 70"/>
                <a:gd name="T3" fmla="*/ 32 h 209"/>
                <a:gd name="T4" fmla="*/ 26 w 70"/>
                <a:gd name="T5" fmla="*/ 46 h 209"/>
                <a:gd name="T6" fmla="*/ 0 w 70"/>
                <a:gd name="T7" fmla="*/ 57 h 209"/>
                <a:gd name="T8" fmla="*/ 0 w 70"/>
                <a:gd name="T9" fmla="*/ 33 h 209"/>
                <a:gd name="T10" fmla="*/ 33 w 70"/>
                <a:gd name="T11" fmla="*/ 19 h 209"/>
                <a:gd name="T12" fmla="*/ 61 w 70"/>
                <a:gd name="T13" fmla="*/ 0 h 209"/>
                <a:gd name="T14" fmla="*/ 70 w 70"/>
                <a:gd name="T15" fmla="*/ 0 h 209"/>
                <a:gd name="T16" fmla="*/ 70 w 70"/>
                <a:gd name="T17" fmla="*/ 209 h 209"/>
                <a:gd name="T18" fmla="*/ 47 w 70"/>
                <a:gd name="T1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209">
                  <a:moveTo>
                    <a:pt x="47" y="209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3" y="37"/>
                    <a:pt x="36" y="41"/>
                    <a:pt x="26" y="46"/>
                  </a:cubicBezTo>
                  <a:cubicBezTo>
                    <a:pt x="16" y="51"/>
                    <a:pt x="8" y="55"/>
                    <a:pt x="0" y="5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" y="30"/>
                    <a:pt x="21" y="26"/>
                    <a:pt x="33" y="19"/>
                  </a:cubicBezTo>
                  <a:cubicBezTo>
                    <a:pt x="45" y="13"/>
                    <a:pt x="54" y="6"/>
                    <a:pt x="6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209"/>
                    <a:pt x="70" y="209"/>
                    <a:pt x="70" y="209"/>
                  </a:cubicBezTo>
                  <a:lnTo>
                    <a:pt x="47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341C6C52-4F96-4D97-894F-46EA37206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5" y="3721"/>
              <a:ext cx="217" cy="346"/>
            </a:xfrm>
            <a:custGeom>
              <a:avLst/>
              <a:gdLst>
                <a:gd name="T0" fmla="*/ 0 w 133"/>
                <a:gd name="T1" fmla="*/ 151 h 211"/>
                <a:gd name="T2" fmla="*/ 11 w 133"/>
                <a:gd name="T3" fmla="*/ 119 h 211"/>
                <a:gd name="T4" fmla="*/ 38 w 133"/>
                <a:gd name="T5" fmla="*/ 97 h 211"/>
                <a:gd name="T6" fmla="*/ 17 w 133"/>
                <a:gd name="T7" fmla="*/ 78 h 211"/>
                <a:gd name="T8" fmla="*/ 9 w 133"/>
                <a:gd name="T9" fmla="*/ 52 h 211"/>
                <a:gd name="T10" fmla="*/ 25 w 133"/>
                <a:gd name="T11" fmla="*/ 15 h 211"/>
                <a:gd name="T12" fmla="*/ 67 w 133"/>
                <a:gd name="T13" fmla="*/ 0 h 211"/>
                <a:gd name="T14" fmla="*/ 96 w 133"/>
                <a:gd name="T15" fmla="*/ 7 h 211"/>
                <a:gd name="T16" fmla="*/ 117 w 133"/>
                <a:gd name="T17" fmla="*/ 26 h 211"/>
                <a:gd name="T18" fmla="*/ 124 w 133"/>
                <a:gd name="T19" fmla="*/ 52 h 211"/>
                <a:gd name="T20" fmla="*/ 116 w 133"/>
                <a:gd name="T21" fmla="*/ 78 h 211"/>
                <a:gd name="T22" fmla="*/ 95 w 133"/>
                <a:gd name="T23" fmla="*/ 97 h 211"/>
                <a:gd name="T24" fmla="*/ 122 w 133"/>
                <a:gd name="T25" fmla="*/ 119 h 211"/>
                <a:gd name="T26" fmla="*/ 133 w 133"/>
                <a:gd name="T27" fmla="*/ 151 h 211"/>
                <a:gd name="T28" fmla="*/ 114 w 133"/>
                <a:gd name="T29" fmla="*/ 195 h 211"/>
                <a:gd name="T30" fmla="*/ 67 w 133"/>
                <a:gd name="T31" fmla="*/ 211 h 211"/>
                <a:gd name="T32" fmla="*/ 32 w 133"/>
                <a:gd name="T33" fmla="*/ 203 h 211"/>
                <a:gd name="T34" fmla="*/ 9 w 133"/>
                <a:gd name="T35" fmla="*/ 182 h 211"/>
                <a:gd name="T36" fmla="*/ 0 w 133"/>
                <a:gd name="T37" fmla="*/ 151 h 211"/>
                <a:gd name="T38" fmla="*/ 26 w 133"/>
                <a:gd name="T39" fmla="*/ 149 h 211"/>
                <a:gd name="T40" fmla="*/ 37 w 133"/>
                <a:gd name="T41" fmla="*/ 179 h 211"/>
                <a:gd name="T42" fmla="*/ 67 w 133"/>
                <a:gd name="T43" fmla="*/ 191 h 211"/>
                <a:gd name="T44" fmla="*/ 96 w 133"/>
                <a:gd name="T45" fmla="*/ 179 h 211"/>
                <a:gd name="T46" fmla="*/ 108 w 133"/>
                <a:gd name="T47" fmla="*/ 149 h 211"/>
                <a:gd name="T48" fmla="*/ 96 w 133"/>
                <a:gd name="T49" fmla="*/ 119 h 211"/>
                <a:gd name="T50" fmla="*/ 67 w 133"/>
                <a:gd name="T51" fmla="*/ 107 h 211"/>
                <a:gd name="T52" fmla="*/ 37 w 133"/>
                <a:gd name="T53" fmla="*/ 119 h 211"/>
                <a:gd name="T54" fmla="*/ 26 w 133"/>
                <a:gd name="T55" fmla="*/ 149 h 211"/>
                <a:gd name="T56" fmla="*/ 33 w 133"/>
                <a:gd name="T57" fmla="*/ 54 h 211"/>
                <a:gd name="T58" fmla="*/ 43 w 133"/>
                <a:gd name="T59" fmla="*/ 79 h 211"/>
                <a:gd name="T60" fmla="*/ 67 w 133"/>
                <a:gd name="T61" fmla="*/ 88 h 211"/>
                <a:gd name="T62" fmla="*/ 91 w 133"/>
                <a:gd name="T63" fmla="*/ 78 h 211"/>
                <a:gd name="T64" fmla="*/ 101 w 133"/>
                <a:gd name="T65" fmla="*/ 54 h 211"/>
                <a:gd name="T66" fmla="*/ 91 w 133"/>
                <a:gd name="T67" fmla="*/ 30 h 211"/>
                <a:gd name="T68" fmla="*/ 67 w 133"/>
                <a:gd name="T69" fmla="*/ 20 h 211"/>
                <a:gd name="T70" fmla="*/ 43 w 133"/>
                <a:gd name="T71" fmla="*/ 30 h 211"/>
                <a:gd name="T72" fmla="*/ 33 w 133"/>
                <a:gd name="T73" fmla="*/ 5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3" h="211">
                  <a:moveTo>
                    <a:pt x="0" y="151"/>
                  </a:moveTo>
                  <a:cubicBezTo>
                    <a:pt x="0" y="139"/>
                    <a:pt x="4" y="129"/>
                    <a:pt x="11" y="119"/>
                  </a:cubicBezTo>
                  <a:cubicBezTo>
                    <a:pt x="18" y="109"/>
                    <a:pt x="27" y="101"/>
                    <a:pt x="38" y="97"/>
                  </a:cubicBezTo>
                  <a:cubicBezTo>
                    <a:pt x="29" y="92"/>
                    <a:pt x="22" y="86"/>
                    <a:pt x="17" y="78"/>
                  </a:cubicBezTo>
                  <a:cubicBezTo>
                    <a:pt x="12" y="70"/>
                    <a:pt x="9" y="62"/>
                    <a:pt x="9" y="52"/>
                  </a:cubicBezTo>
                  <a:cubicBezTo>
                    <a:pt x="9" y="37"/>
                    <a:pt x="15" y="25"/>
                    <a:pt x="25" y="15"/>
                  </a:cubicBezTo>
                  <a:cubicBezTo>
                    <a:pt x="36" y="5"/>
                    <a:pt x="50" y="0"/>
                    <a:pt x="67" y="0"/>
                  </a:cubicBezTo>
                  <a:cubicBezTo>
                    <a:pt x="77" y="0"/>
                    <a:pt x="87" y="3"/>
                    <a:pt x="96" y="7"/>
                  </a:cubicBezTo>
                  <a:cubicBezTo>
                    <a:pt x="105" y="12"/>
                    <a:pt x="112" y="18"/>
                    <a:pt x="117" y="26"/>
                  </a:cubicBezTo>
                  <a:cubicBezTo>
                    <a:pt x="122" y="34"/>
                    <a:pt x="124" y="43"/>
                    <a:pt x="124" y="52"/>
                  </a:cubicBezTo>
                  <a:cubicBezTo>
                    <a:pt x="124" y="62"/>
                    <a:pt x="121" y="70"/>
                    <a:pt x="116" y="78"/>
                  </a:cubicBezTo>
                  <a:cubicBezTo>
                    <a:pt x="111" y="86"/>
                    <a:pt x="104" y="92"/>
                    <a:pt x="95" y="97"/>
                  </a:cubicBezTo>
                  <a:cubicBezTo>
                    <a:pt x="106" y="101"/>
                    <a:pt x="115" y="109"/>
                    <a:pt x="122" y="119"/>
                  </a:cubicBezTo>
                  <a:cubicBezTo>
                    <a:pt x="129" y="129"/>
                    <a:pt x="133" y="139"/>
                    <a:pt x="133" y="151"/>
                  </a:cubicBezTo>
                  <a:cubicBezTo>
                    <a:pt x="133" y="169"/>
                    <a:pt x="127" y="183"/>
                    <a:pt x="114" y="195"/>
                  </a:cubicBezTo>
                  <a:cubicBezTo>
                    <a:pt x="102" y="206"/>
                    <a:pt x="86" y="211"/>
                    <a:pt x="67" y="211"/>
                  </a:cubicBezTo>
                  <a:cubicBezTo>
                    <a:pt x="54" y="211"/>
                    <a:pt x="42" y="209"/>
                    <a:pt x="32" y="203"/>
                  </a:cubicBezTo>
                  <a:cubicBezTo>
                    <a:pt x="22" y="198"/>
                    <a:pt x="14" y="191"/>
                    <a:pt x="9" y="182"/>
                  </a:cubicBezTo>
                  <a:cubicBezTo>
                    <a:pt x="3" y="173"/>
                    <a:pt x="0" y="163"/>
                    <a:pt x="0" y="151"/>
                  </a:cubicBezTo>
                  <a:close/>
                  <a:moveTo>
                    <a:pt x="26" y="149"/>
                  </a:moveTo>
                  <a:cubicBezTo>
                    <a:pt x="26" y="162"/>
                    <a:pt x="29" y="172"/>
                    <a:pt x="37" y="179"/>
                  </a:cubicBezTo>
                  <a:cubicBezTo>
                    <a:pt x="44" y="187"/>
                    <a:pt x="54" y="191"/>
                    <a:pt x="67" y="191"/>
                  </a:cubicBezTo>
                  <a:cubicBezTo>
                    <a:pt x="79" y="191"/>
                    <a:pt x="89" y="187"/>
                    <a:pt x="96" y="179"/>
                  </a:cubicBezTo>
                  <a:cubicBezTo>
                    <a:pt x="104" y="172"/>
                    <a:pt x="108" y="161"/>
                    <a:pt x="108" y="149"/>
                  </a:cubicBezTo>
                  <a:cubicBezTo>
                    <a:pt x="108" y="137"/>
                    <a:pt x="104" y="127"/>
                    <a:pt x="96" y="119"/>
                  </a:cubicBezTo>
                  <a:cubicBezTo>
                    <a:pt x="89" y="111"/>
                    <a:pt x="79" y="107"/>
                    <a:pt x="67" y="107"/>
                  </a:cubicBezTo>
                  <a:cubicBezTo>
                    <a:pt x="55" y="107"/>
                    <a:pt x="45" y="111"/>
                    <a:pt x="37" y="119"/>
                  </a:cubicBezTo>
                  <a:cubicBezTo>
                    <a:pt x="30" y="127"/>
                    <a:pt x="26" y="137"/>
                    <a:pt x="26" y="149"/>
                  </a:cubicBezTo>
                  <a:close/>
                  <a:moveTo>
                    <a:pt x="33" y="54"/>
                  </a:moveTo>
                  <a:cubicBezTo>
                    <a:pt x="33" y="64"/>
                    <a:pt x="36" y="72"/>
                    <a:pt x="43" y="79"/>
                  </a:cubicBezTo>
                  <a:cubicBezTo>
                    <a:pt x="50" y="85"/>
                    <a:pt x="57" y="88"/>
                    <a:pt x="67" y="88"/>
                  </a:cubicBezTo>
                  <a:cubicBezTo>
                    <a:pt x="76" y="88"/>
                    <a:pt x="84" y="85"/>
                    <a:pt x="91" y="78"/>
                  </a:cubicBezTo>
                  <a:cubicBezTo>
                    <a:pt x="97" y="72"/>
                    <a:pt x="101" y="64"/>
                    <a:pt x="101" y="54"/>
                  </a:cubicBezTo>
                  <a:cubicBezTo>
                    <a:pt x="101" y="44"/>
                    <a:pt x="97" y="36"/>
                    <a:pt x="91" y="30"/>
                  </a:cubicBezTo>
                  <a:cubicBezTo>
                    <a:pt x="84" y="23"/>
                    <a:pt x="76" y="20"/>
                    <a:pt x="67" y="20"/>
                  </a:cubicBezTo>
                  <a:cubicBezTo>
                    <a:pt x="57" y="20"/>
                    <a:pt x="49" y="23"/>
                    <a:pt x="43" y="30"/>
                  </a:cubicBezTo>
                  <a:cubicBezTo>
                    <a:pt x="36" y="36"/>
                    <a:pt x="33" y="44"/>
                    <a:pt x="33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345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87B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994" y="1837309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2745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58B7775-16C7-4962-8494-B57A9C294A7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1F5CED-EF46-4797-87D0-C55BD0A65AB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18441BB-7731-46C5-B616-C725DD46AB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211" y="470066"/>
            <a:ext cx="1420561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59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87B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E6E6E6"/>
                    </a:gs>
                    <a:gs pos="100000">
                      <a:srgbClr val="E6E6E6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B9B969E-C27C-4A16-9BEE-4821442BED5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905787" y="2453952"/>
            <a:ext cx="6380426" cy="1702648"/>
            <a:chOff x="287" y="3417"/>
            <a:chExt cx="2833" cy="756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E680B6CC-C34B-4E3F-BD84-E64D139A39C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7" y="3417"/>
              <a:ext cx="2833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8C9D3BF-4527-48A6-B67C-19EA09F1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7" y="3435"/>
              <a:ext cx="218" cy="214"/>
            </a:xfrm>
            <a:custGeom>
              <a:avLst/>
              <a:gdLst>
                <a:gd name="T0" fmla="*/ 134 w 134"/>
                <a:gd name="T1" fmla="*/ 131 h 131"/>
                <a:gd name="T2" fmla="*/ 118 w 134"/>
                <a:gd name="T3" fmla="*/ 131 h 131"/>
                <a:gd name="T4" fmla="*/ 118 w 134"/>
                <a:gd name="T5" fmla="*/ 43 h 131"/>
                <a:gd name="T6" fmla="*/ 120 w 134"/>
                <a:gd name="T7" fmla="*/ 17 h 131"/>
                <a:gd name="T8" fmla="*/ 119 w 134"/>
                <a:gd name="T9" fmla="*/ 17 h 131"/>
                <a:gd name="T10" fmla="*/ 115 w 134"/>
                <a:gd name="T11" fmla="*/ 30 h 131"/>
                <a:gd name="T12" fmla="*/ 71 w 134"/>
                <a:gd name="T13" fmla="*/ 131 h 131"/>
                <a:gd name="T14" fmla="*/ 63 w 134"/>
                <a:gd name="T15" fmla="*/ 131 h 131"/>
                <a:gd name="T16" fmla="*/ 18 w 134"/>
                <a:gd name="T17" fmla="*/ 31 h 131"/>
                <a:gd name="T18" fmla="*/ 14 w 134"/>
                <a:gd name="T19" fmla="*/ 17 h 131"/>
                <a:gd name="T20" fmla="*/ 14 w 134"/>
                <a:gd name="T21" fmla="*/ 17 h 131"/>
                <a:gd name="T22" fmla="*/ 15 w 134"/>
                <a:gd name="T23" fmla="*/ 43 h 131"/>
                <a:gd name="T24" fmla="*/ 15 w 134"/>
                <a:gd name="T25" fmla="*/ 131 h 131"/>
                <a:gd name="T26" fmla="*/ 0 w 134"/>
                <a:gd name="T27" fmla="*/ 131 h 131"/>
                <a:gd name="T28" fmla="*/ 0 w 134"/>
                <a:gd name="T29" fmla="*/ 0 h 131"/>
                <a:gd name="T30" fmla="*/ 20 w 134"/>
                <a:gd name="T31" fmla="*/ 0 h 131"/>
                <a:gd name="T32" fmla="*/ 61 w 134"/>
                <a:gd name="T33" fmla="*/ 91 h 131"/>
                <a:gd name="T34" fmla="*/ 66 w 134"/>
                <a:gd name="T35" fmla="*/ 107 h 131"/>
                <a:gd name="T36" fmla="*/ 67 w 134"/>
                <a:gd name="T37" fmla="*/ 107 h 131"/>
                <a:gd name="T38" fmla="*/ 73 w 134"/>
                <a:gd name="T39" fmla="*/ 91 h 131"/>
                <a:gd name="T40" fmla="*/ 114 w 134"/>
                <a:gd name="T41" fmla="*/ 0 h 131"/>
                <a:gd name="T42" fmla="*/ 134 w 134"/>
                <a:gd name="T43" fmla="*/ 0 h 131"/>
                <a:gd name="T44" fmla="*/ 134 w 134"/>
                <a:gd name="T45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" h="131">
                  <a:moveTo>
                    <a:pt x="134" y="131"/>
                  </a:moveTo>
                  <a:cubicBezTo>
                    <a:pt x="118" y="131"/>
                    <a:pt x="118" y="131"/>
                    <a:pt x="118" y="131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36"/>
                    <a:pt x="119" y="27"/>
                    <a:pt x="120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8" y="23"/>
                    <a:pt x="117" y="27"/>
                    <a:pt x="115" y="30"/>
                  </a:cubicBezTo>
                  <a:cubicBezTo>
                    <a:pt x="71" y="131"/>
                    <a:pt x="71" y="131"/>
                    <a:pt x="71" y="131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7" y="28"/>
                    <a:pt x="16" y="23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22"/>
                    <a:pt x="15" y="31"/>
                    <a:pt x="15" y="4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4" y="98"/>
                    <a:pt x="66" y="103"/>
                    <a:pt x="66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70" y="98"/>
                    <a:pt x="72" y="93"/>
                    <a:pt x="73" y="9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D9928BE-8E1C-422B-8368-9B73D421D5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64" y="3425"/>
              <a:ext cx="33" cy="224"/>
            </a:xfrm>
            <a:custGeom>
              <a:avLst/>
              <a:gdLst>
                <a:gd name="T0" fmla="*/ 20 w 20"/>
                <a:gd name="T1" fmla="*/ 9 h 137"/>
                <a:gd name="T2" fmla="*/ 17 w 20"/>
                <a:gd name="T3" fmla="*/ 16 h 137"/>
                <a:gd name="T4" fmla="*/ 10 w 20"/>
                <a:gd name="T5" fmla="*/ 19 h 137"/>
                <a:gd name="T6" fmla="*/ 3 w 20"/>
                <a:gd name="T7" fmla="*/ 17 h 137"/>
                <a:gd name="T8" fmla="*/ 0 w 20"/>
                <a:gd name="T9" fmla="*/ 9 h 137"/>
                <a:gd name="T10" fmla="*/ 3 w 20"/>
                <a:gd name="T11" fmla="*/ 3 h 137"/>
                <a:gd name="T12" fmla="*/ 10 w 20"/>
                <a:gd name="T13" fmla="*/ 0 h 137"/>
                <a:gd name="T14" fmla="*/ 17 w 20"/>
                <a:gd name="T15" fmla="*/ 3 h 137"/>
                <a:gd name="T16" fmla="*/ 20 w 20"/>
                <a:gd name="T17" fmla="*/ 9 h 137"/>
                <a:gd name="T18" fmla="*/ 17 w 20"/>
                <a:gd name="T19" fmla="*/ 137 h 137"/>
                <a:gd name="T20" fmla="*/ 2 w 20"/>
                <a:gd name="T21" fmla="*/ 137 h 137"/>
                <a:gd name="T22" fmla="*/ 2 w 20"/>
                <a:gd name="T23" fmla="*/ 43 h 137"/>
                <a:gd name="T24" fmla="*/ 17 w 20"/>
                <a:gd name="T25" fmla="*/ 43 h 137"/>
                <a:gd name="T26" fmla="*/ 17 w 20"/>
                <a:gd name="T2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37">
                  <a:moveTo>
                    <a:pt x="20" y="9"/>
                  </a:moveTo>
                  <a:cubicBezTo>
                    <a:pt x="20" y="12"/>
                    <a:pt x="19" y="15"/>
                    <a:pt x="17" y="16"/>
                  </a:cubicBezTo>
                  <a:cubicBezTo>
                    <a:pt x="15" y="18"/>
                    <a:pt x="12" y="19"/>
                    <a:pt x="10" y="19"/>
                  </a:cubicBezTo>
                  <a:cubicBezTo>
                    <a:pt x="7" y="19"/>
                    <a:pt x="5" y="18"/>
                    <a:pt x="3" y="17"/>
                  </a:cubicBezTo>
                  <a:cubicBezTo>
                    <a:pt x="1" y="15"/>
                    <a:pt x="0" y="12"/>
                    <a:pt x="0" y="9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5"/>
                    <a:pt x="20" y="7"/>
                    <a:pt x="20" y="9"/>
                  </a:cubicBezTo>
                  <a:close/>
                  <a:moveTo>
                    <a:pt x="17" y="137"/>
                  </a:moveTo>
                  <a:cubicBezTo>
                    <a:pt x="2" y="137"/>
                    <a:pt x="2" y="137"/>
                    <a:pt x="2" y="137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17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74E54B1-1CEB-49CE-884D-DB9EF0A13D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" y="3492"/>
              <a:ext cx="115" cy="161"/>
            </a:xfrm>
            <a:custGeom>
              <a:avLst/>
              <a:gdLst>
                <a:gd name="T0" fmla="*/ 71 w 71"/>
                <a:gd name="T1" fmla="*/ 91 h 98"/>
                <a:gd name="T2" fmla="*/ 45 w 71"/>
                <a:gd name="T3" fmla="*/ 98 h 98"/>
                <a:gd name="T4" fmla="*/ 22 w 71"/>
                <a:gd name="T5" fmla="*/ 92 h 98"/>
                <a:gd name="T6" fmla="*/ 6 w 71"/>
                <a:gd name="T7" fmla="*/ 75 h 98"/>
                <a:gd name="T8" fmla="*/ 0 w 71"/>
                <a:gd name="T9" fmla="*/ 51 h 98"/>
                <a:gd name="T10" fmla="*/ 14 w 71"/>
                <a:gd name="T11" fmla="*/ 14 h 98"/>
                <a:gd name="T12" fmla="*/ 49 w 71"/>
                <a:gd name="T13" fmla="*/ 0 h 98"/>
                <a:gd name="T14" fmla="*/ 71 w 71"/>
                <a:gd name="T15" fmla="*/ 5 h 98"/>
                <a:gd name="T16" fmla="*/ 71 w 71"/>
                <a:gd name="T17" fmla="*/ 20 h 98"/>
                <a:gd name="T18" fmla="*/ 48 w 71"/>
                <a:gd name="T19" fmla="*/ 13 h 98"/>
                <a:gd name="T20" fmla="*/ 25 w 71"/>
                <a:gd name="T21" fmla="*/ 23 h 98"/>
                <a:gd name="T22" fmla="*/ 16 w 71"/>
                <a:gd name="T23" fmla="*/ 50 h 98"/>
                <a:gd name="T24" fmla="*/ 24 w 71"/>
                <a:gd name="T25" fmla="*/ 76 h 98"/>
                <a:gd name="T26" fmla="*/ 48 w 71"/>
                <a:gd name="T27" fmla="*/ 85 h 98"/>
                <a:gd name="T28" fmla="*/ 71 w 71"/>
                <a:gd name="T29" fmla="*/ 77 h 98"/>
                <a:gd name="T30" fmla="*/ 71 w 71"/>
                <a:gd name="T31" fmla="*/ 9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98">
                  <a:moveTo>
                    <a:pt x="71" y="91"/>
                  </a:moveTo>
                  <a:cubicBezTo>
                    <a:pt x="63" y="96"/>
                    <a:pt x="55" y="98"/>
                    <a:pt x="45" y="98"/>
                  </a:cubicBezTo>
                  <a:cubicBezTo>
                    <a:pt x="36" y="98"/>
                    <a:pt x="29" y="96"/>
                    <a:pt x="22" y="92"/>
                  </a:cubicBezTo>
                  <a:cubicBezTo>
                    <a:pt x="15" y="88"/>
                    <a:pt x="10" y="83"/>
                    <a:pt x="6" y="75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36"/>
                    <a:pt x="5" y="23"/>
                    <a:pt x="14" y="14"/>
                  </a:cubicBezTo>
                  <a:cubicBezTo>
                    <a:pt x="23" y="4"/>
                    <a:pt x="34" y="0"/>
                    <a:pt x="49" y="0"/>
                  </a:cubicBezTo>
                  <a:cubicBezTo>
                    <a:pt x="57" y="0"/>
                    <a:pt x="64" y="1"/>
                    <a:pt x="71" y="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4" y="15"/>
                    <a:pt x="56" y="13"/>
                    <a:pt x="48" y="13"/>
                  </a:cubicBezTo>
                  <a:cubicBezTo>
                    <a:pt x="39" y="13"/>
                    <a:pt x="31" y="16"/>
                    <a:pt x="25" y="23"/>
                  </a:cubicBezTo>
                  <a:cubicBezTo>
                    <a:pt x="19" y="30"/>
                    <a:pt x="16" y="39"/>
                    <a:pt x="16" y="50"/>
                  </a:cubicBezTo>
                  <a:cubicBezTo>
                    <a:pt x="16" y="61"/>
                    <a:pt x="19" y="69"/>
                    <a:pt x="24" y="76"/>
                  </a:cubicBezTo>
                  <a:cubicBezTo>
                    <a:pt x="30" y="82"/>
                    <a:pt x="38" y="85"/>
                    <a:pt x="48" y="85"/>
                  </a:cubicBezTo>
                  <a:cubicBezTo>
                    <a:pt x="56" y="85"/>
                    <a:pt x="63" y="82"/>
                    <a:pt x="71" y="77"/>
                  </a:cubicBezTo>
                  <a:lnTo>
                    <a:pt x="71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81A2500A-C663-440A-9544-5BF82A73D5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" y="3492"/>
              <a:ext cx="80" cy="157"/>
            </a:xfrm>
            <a:custGeom>
              <a:avLst/>
              <a:gdLst>
                <a:gd name="T0" fmla="*/ 49 w 49"/>
                <a:gd name="T1" fmla="*/ 17 h 96"/>
                <a:gd name="T2" fmla="*/ 38 w 49"/>
                <a:gd name="T3" fmla="*/ 14 h 96"/>
                <a:gd name="T4" fmla="*/ 21 w 49"/>
                <a:gd name="T5" fmla="*/ 24 h 96"/>
                <a:gd name="T6" fmla="*/ 15 w 49"/>
                <a:gd name="T7" fmla="*/ 48 h 96"/>
                <a:gd name="T8" fmla="*/ 15 w 49"/>
                <a:gd name="T9" fmla="*/ 96 h 96"/>
                <a:gd name="T10" fmla="*/ 0 w 49"/>
                <a:gd name="T11" fmla="*/ 96 h 96"/>
                <a:gd name="T12" fmla="*/ 0 w 49"/>
                <a:gd name="T13" fmla="*/ 2 h 96"/>
                <a:gd name="T14" fmla="*/ 15 w 49"/>
                <a:gd name="T15" fmla="*/ 2 h 96"/>
                <a:gd name="T16" fmla="*/ 15 w 49"/>
                <a:gd name="T17" fmla="*/ 21 h 96"/>
                <a:gd name="T18" fmla="*/ 16 w 49"/>
                <a:gd name="T19" fmla="*/ 21 h 96"/>
                <a:gd name="T20" fmla="*/ 25 w 49"/>
                <a:gd name="T21" fmla="*/ 6 h 96"/>
                <a:gd name="T22" fmla="*/ 40 w 49"/>
                <a:gd name="T23" fmla="*/ 0 h 96"/>
                <a:gd name="T24" fmla="*/ 49 w 49"/>
                <a:gd name="T25" fmla="*/ 2 h 96"/>
                <a:gd name="T26" fmla="*/ 49 w 49"/>
                <a:gd name="T27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96">
                  <a:moveTo>
                    <a:pt x="49" y="17"/>
                  </a:moveTo>
                  <a:cubicBezTo>
                    <a:pt x="46" y="15"/>
                    <a:pt x="43" y="14"/>
                    <a:pt x="38" y="14"/>
                  </a:cubicBezTo>
                  <a:cubicBezTo>
                    <a:pt x="31" y="14"/>
                    <a:pt x="26" y="17"/>
                    <a:pt x="21" y="24"/>
                  </a:cubicBezTo>
                  <a:cubicBezTo>
                    <a:pt x="17" y="30"/>
                    <a:pt x="15" y="38"/>
                    <a:pt x="15" y="48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8" y="15"/>
                    <a:pt x="21" y="10"/>
                    <a:pt x="25" y="6"/>
                  </a:cubicBezTo>
                  <a:cubicBezTo>
                    <a:pt x="29" y="2"/>
                    <a:pt x="34" y="0"/>
                    <a:pt x="40" y="0"/>
                  </a:cubicBezTo>
                  <a:cubicBezTo>
                    <a:pt x="44" y="0"/>
                    <a:pt x="47" y="1"/>
                    <a:pt x="49" y="2"/>
                  </a:cubicBezTo>
                  <a:lnTo>
                    <a:pt x="49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3DECC76-D515-4129-9B65-1BAE17258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3" y="3492"/>
              <a:ext cx="150" cy="161"/>
            </a:xfrm>
            <a:custGeom>
              <a:avLst/>
              <a:gdLst>
                <a:gd name="T0" fmla="*/ 92 w 92"/>
                <a:gd name="T1" fmla="*/ 48 h 98"/>
                <a:gd name="T2" fmla="*/ 79 w 92"/>
                <a:gd name="T3" fmla="*/ 84 h 98"/>
                <a:gd name="T4" fmla="*/ 45 w 92"/>
                <a:gd name="T5" fmla="*/ 98 h 98"/>
                <a:gd name="T6" fmla="*/ 12 w 92"/>
                <a:gd name="T7" fmla="*/ 85 h 98"/>
                <a:gd name="T8" fmla="*/ 0 w 92"/>
                <a:gd name="T9" fmla="*/ 50 h 98"/>
                <a:gd name="T10" fmla="*/ 12 w 92"/>
                <a:gd name="T11" fmla="*/ 13 h 98"/>
                <a:gd name="T12" fmla="*/ 48 w 92"/>
                <a:gd name="T13" fmla="*/ 0 h 98"/>
                <a:gd name="T14" fmla="*/ 80 w 92"/>
                <a:gd name="T15" fmla="*/ 13 h 98"/>
                <a:gd name="T16" fmla="*/ 92 w 92"/>
                <a:gd name="T17" fmla="*/ 48 h 98"/>
                <a:gd name="T18" fmla="*/ 77 w 92"/>
                <a:gd name="T19" fmla="*/ 49 h 98"/>
                <a:gd name="T20" fmla="*/ 69 w 92"/>
                <a:gd name="T21" fmla="*/ 22 h 98"/>
                <a:gd name="T22" fmla="*/ 46 w 92"/>
                <a:gd name="T23" fmla="*/ 13 h 98"/>
                <a:gd name="T24" fmla="*/ 24 w 92"/>
                <a:gd name="T25" fmla="*/ 22 h 98"/>
                <a:gd name="T26" fmla="*/ 15 w 92"/>
                <a:gd name="T27" fmla="*/ 49 h 98"/>
                <a:gd name="T28" fmla="*/ 24 w 92"/>
                <a:gd name="T29" fmla="*/ 76 h 98"/>
                <a:gd name="T30" fmla="*/ 46 w 92"/>
                <a:gd name="T31" fmla="*/ 85 h 98"/>
                <a:gd name="T32" fmla="*/ 69 w 92"/>
                <a:gd name="T33" fmla="*/ 76 h 98"/>
                <a:gd name="T34" fmla="*/ 77 w 92"/>
                <a:gd name="T35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8">
                  <a:moveTo>
                    <a:pt x="92" y="48"/>
                  </a:moveTo>
                  <a:cubicBezTo>
                    <a:pt x="92" y="63"/>
                    <a:pt x="88" y="75"/>
                    <a:pt x="79" y="84"/>
                  </a:cubicBezTo>
                  <a:cubicBezTo>
                    <a:pt x="71" y="93"/>
                    <a:pt x="60" y="98"/>
                    <a:pt x="45" y="98"/>
                  </a:cubicBezTo>
                  <a:cubicBezTo>
                    <a:pt x="31" y="98"/>
                    <a:pt x="20" y="94"/>
                    <a:pt x="12" y="85"/>
                  </a:cubicBezTo>
                  <a:cubicBezTo>
                    <a:pt x="4" y="76"/>
                    <a:pt x="0" y="64"/>
                    <a:pt x="0" y="50"/>
                  </a:cubicBezTo>
                  <a:cubicBezTo>
                    <a:pt x="0" y="34"/>
                    <a:pt x="4" y="22"/>
                    <a:pt x="12" y="13"/>
                  </a:cubicBezTo>
                  <a:cubicBezTo>
                    <a:pt x="21" y="4"/>
                    <a:pt x="33" y="0"/>
                    <a:pt x="48" y="0"/>
                  </a:cubicBezTo>
                  <a:cubicBezTo>
                    <a:pt x="61" y="0"/>
                    <a:pt x="72" y="4"/>
                    <a:pt x="80" y="13"/>
                  </a:cubicBezTo>
                  <a:cubicBezTo>
                    <a:pt x="88" y="21"/>
                    <a:pt x="92" y="33"/>
                    <a:pt x="92" y="48"/>
                  </a:cubicBezTo>
                  <a:close/>
                  <a:moveTo>
                    <a:pt x="77" y="49"/>
                  </a:moveTo>
                  <a:cubicBezTo>
                    <a:pt x="77" y="37"/>
                    <a:pt x="74" y="28"/>
                    <a:pt x="69" y="22"/>
                  </a:cubicBezTo>
                  <a:cubicBezTo>
                    <a:pt x="64" y="16"/>
                    <a:pt x="56" y="13"/>
                    <a:pt x="46" y="13"/>
                  </a:cubicBezTo>
                  <a:cubicBezTo>
                    <a:pt x="37" y="13"/>
                    <a:pt x="29" y="16"/>
                    <a:pt x="24" y="22"/>
                  </a:cubicBezTo>
                  <a:cubicBezTo>
                    <a:pt x="18" y="29"/>
                    <a:pt x="15" y="38"/>
                    <a:pt x="15" y="49"/>
                  </a:cubicBezTo>
                  <a:cubicBezTo>
                    <a:pt x="15" y="61"/>
                    <a:pt x="18" y="69"/>
                    <a:pt x="24" y="76"/>
                  </a:cubicBezTo>
                  <a:cubicBezTo>
                    <a:pt x="29" y="82"/>
                    <a:pt x="37" y="85"/>
                    <a:pt x="46" y="85"/>
                  </a:cubicBezTo>
                  <a:cubicBezTo>
                    <a:pt x="56" y="85"/>
                    <a:pt x="64" y="82"/>
                    <a:pt x="69" y="76"/>
                  </a:cubicBezTo>
                  <a:cubicBezTo>
                    <a:pt x="74" y="70"/>
                    <a:pt x="77" y="61"/>
                    <a:pt x="77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5FEAB41-53C4-40D8-93F8-9B3A61905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" y="3492"/>
              <a:ext cx="93" cy="161"/>
            </a:xfrm>
            <a:custGeom>
              <a:avLst/>
              <a:gdLst>
                <a:gd name="T0" fmla="*/ 57 w 57"/>
                <a:gd name="T1" fmla="*/ 71 h 98"/>
                <a:gd name="T2" fmla="*/ 48 w 57"/>
                <a:gd name="T3" fmla="*/ 90 h 98"/>
                <a:gd name="T4" fmla="*/ 23 w 57"/>
                <a:gd name="T5" fmla="*/ 98 h 98"/>
                <a:gd name="T6" fmla="*/ 0 w 57"/>
                <a:gd name="T7" fmla="*/ 92 h 98"/>
                <a:gd name="T8" fmla="*/ 0 w 57"/>
                <a:gd name="T9" fmla="*/ 76 h 98"/>
                <a:gd name="T10" fmla="*/ 24 w 57"/>
                <a:gd name="T11" fmla="*/ 85 h 98"/>
                <a:gd name="T12" fmla="*/ 42 w 57"/>
                <a:gd name="T13" fmla="*/ 72 h 98"/>
                <a:gd name="T14" fmla="*/ 38 w 57"/>
                <a:gd name="T15" fmla="*/ 63 h 98"/>
                <a:gd name="T16" fmla="*/ 23 w 57"/>
                <a:gd name="T17" fmla="*/ 54 h 98"/>
                <a:gd name="T18" fmla="*/ 5 w 57"/>
                <a:gd name="T19" fmla="*/ 43 h 98"/>
                <a:gd name="T20" fmla="*/ 0 w 57"/>
                <a:gd name="T21" fmla="*/ 27 h 98"/>
                <a:gd name="T22" fmla="*/ 9 w 57"/>
                <a:gd name="T23" fmla="*/ 8 h 98"/>
                <a:gd name="T24" fmla="*/ 33 w 57"/>
                <a:gd name="T25" fmla="*/ 0 h 98"/>
                <a:gd name="T26" fmla="*/ 53 w 57"/>
                <a:gd name="T27" fmla="*/ 4 h 98"/>
                <a:gd name="T28" fmla="*/ 53 w 57"/>
                <a:gd name="T29" fmla="*/ 19 h 98"/>
                <a:gd name="T30" fmla="*/ 32 w 57"/>
                <a:gd name="T31" fmla="*/ 13 h 98"/>
                <a:gd name="T32" fmla="*/ 20 w 57"/>
                <a:gd name="T33" fmla="*/ 16 h 98"/>
                <a:gd name="T34" fmla="*/ 15 w 57"/>
                <a:gd name="T35" fmla="*/ 26 h 98"/>
                <a:gd name="T36" fmla="*/ 19 w 57"/>
                <a:gd name="T37" fmla="*/ 35 h 98"/>
                <a:gd name="T38" fmla="*/ 33 w 57"/>
                <a:gd name="T39" fmla="*/ 43 h 98"/>
                <a:gd name="T40" fmla="*/ 52 w 57"/>
                <a:gd name="T41" fmla="*/ 55 h 98"/>
                <a:gd name="T42" fmla="*/ 57 w 57"/>
                <a:gd name="T43" fmla="*/ 7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" h="98">
                  <a:moveTo>
                    <a:pt x="57" y="71"/>
                  </a:moveTo>
                  <a:cubicBezTo>
                    <a:pt x="57" y="79"/>
                    <a:pt x="54" y="85"/>
                    <a:pt x="48" y="90"/>
                  </a:cubicBezTo>
                  <a:cubicBezTo>
                    <a:pt x="42" y="95"/>
                    <a:pt x="33" y="98"/>
                    <a:pt x="23" y="98"/>
                  </a:cubicBezTo>
                  <a:cubicBezTo>
                    <a:pt x="14" y="98"/>
                    <a:pt x="6" y="96"/>
                    <a:pt x="0" y="9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" y="82"/>
                    <a:pt x="15" y="85"/>
                    <a:pt x="24" y="85"/>
                  </a:cubicBezTo>
                  <a:cubicBezTo>
                    <a:pt x="36" y="85"/>
                    <a:pt x="42" y="81"/>
                    <a:pt x="42" y="72"/>
                  </a:cubicBezTo>
                  <a:cubicBezTo>
                    <a:pt x="42" y="69"/>
                    <a:pt x="41" y="66"/>
                    <a:pt x="38" y="63"/>
                  </a:cubicBezTo>
                  <a:cubicBezTo>
                    <a:pt x="36" y="61"/>
                    <a:pt x="31" y="58"/>
                    <a:pt x="23" y="54"/>
                  </a:cubicBezTo>
                  <a:cubicBezTo>
                    <a:pt x="14" y="51"/>
                    <a:pt x="8" y="47"/>
                    <a:pt x="5" y="43"/>
                  </a:cubicBezTo>
                  <a:cubicBezTo>
                    <a:pt x="2" y="39"/>
                    <a:pt x="0" y="34"/>
                    <a:pt x="0" y="27"/>
                  </a:cubicBezTo>
                  <a:cubicBezTo>
                    <a:pt x="0" y="19"/>
                    <a:pt x="3" y="13"/>
                    <a:pt x="9" y="8"/>
                  </a:cubicBezTo>
                  <a:cubicBezTo>
                    <a:pt x="15" y="2"/>
                    <a:pt x="23" y="0"/>
                    <a:pt x="33" y="0"/>
                  </a:cubicBezTo>
                  <a:cubicBezTo>
                    <a:pt x="40" y="0"/>
                    <a:pt x="47" y="1"/>
                    <a:pt x="53" y="4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7" y="15"/>
                    <a:pt x="40" y="13"/>
                    <a:pt x="32" y="13"/>
                  </a:cubicBezTo>
                  <a:cubicBezTo>
                    <a:pt x="27" y="13"/>
                    <a:pt x="23" y="14"/>
                    <a:pt x="20" y="16"/>
                  </a:cubicBezTo>
                  <a:cubicBezTo>
                    <a:pt x="17" y="19"/>
                    <a:pt x="15" y="22"/>
                    <a:pt x="15" y="26"/>
                  </a:cubicBezTo>
                  <a:cubicBezTo>
                    <a:pt x="15" y="30"/>
                    <a:pt x="16" y="33"/>
                    <a:pt x="19" y="35"/>
                  </a:cubicBezTo>
                  <a:cubicBezTo>
                    <a:pt x="21" y="37"/>
                    <a:pt x="26" y="40"/>
                    <a:pt x="33" y="43"/>
                  </a:cubicBezTo>
                  <a:cubicBezTo>
                    <a:pt x="42" y="47"/>
                    <a:pt x="48" y="51"/>
                    <a:pt x="52" y="55"/>
                  </a:cubicBezTo>
                  <a:cubicBezTo>
                    <a:pt x="55" y="59"/>
                    <a:pt x="57" y="64"/>
                    <a:pt x="57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CA0427EC-E118-4FA9-A9D0-F29B2EDC3E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8" y="3492"/>
              <a:ext cx="150" cy="161"/>
            </a:xfrm>
            <a:custGeom>
              <a:avLst/>
              <a:gdLst>
                <a:gd name="T0" fmla="*/ 92 w 92"/>
                <a:gd name="T1" fmla="*/ 48 h 98"/>
                <a:gd name="T2" fmla="*/ 80 w 92"/>
                <a:gd name="T3" fmla="*/ 84 h 98"/>
                <a:gd name="T4" fmla="*/ 46 w 92"/>
                <a:gd name="T5" fmla="*/ 98 h 98"/>
                <a:gd name="T6" fmla="*/ 12 w 92"/>
                <a:gd name="T7" fmla="*/ 85 h 98"/>
                <a:gd name="T8" fmla="*/ 0 w 92"/>
                <a:gd name="T9" fmla="*/ 50 h 98"/>
                <a:gd name="T10" fmla="*/ 13 w 92"/>
                <a:gd name="T11" fmla="*/ 13 h 98"/>
                <a:gd name="T12" fmla="*/ 48 w 92"/>
                <a:gd name="T13" fmla="*/ 0 h 98"/>
                <a:gd name="T14" fmla="*/ 80 w 92"/>
                <a:gd name="T15" fmla="*/ 13 h 98"/>
                <a:gd name="T16" fmla="*/ 92 w 92"/>
                <a:gd name="T17" fmla="*/ 48 h 98"/>
                <a:gd name="T18" fmla="*/ 77 w 92"/>
                <a:gd name="T19" fmla="*/ 49 h 98"/>
                <a:gd name="T20" fmla="*/ 69 w 92"/>
                <a:gd name="T21" fmla="*/ 22 h 98"/>
                <a:gd name="T22" fmla="*/ 47 w 92"/>
                <a:gd name="T23" fmla="*/ 13 h 98"/>
                <a:gd name="T24" fmla="*/ 24 w 92"/>
                <a:gd name="T25" fmla="*/ 22 h 98"/>
                <a:gd name="T26" fmla="*/ 15 w 92"/>
                <a:gd name="T27" fmla="*/ 49 h 98"/>
                <a:gd name="T28" fmla="*/ 24 w 92"/>
                <a:gd name="T29" fmla="*/ 76 h 98"/>
                <a:gd name="T30" fmla="*/ 47 w 92"/>
                <a:gd name="T31" fmla="*/ 85 h 98"/>
                <a:gd name="T32" fmla="*/ 69 w 92"/>
                <a:gd name="T33" fmla="*/ 76 h 98"/>
                <a:gd name="T34" fmla="*/ 77 w 92"/>
                <a:gd name="T35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8">
                  <a:moveTo>
                    <a:pt x="92" y="48"/>
                  </a:moveTo>
                  <a:cubicBezTo>
                    <a:pt x="92" y="63"/>
                    <a:pt x="88" y="75"/>
                    <a:pt x="80" y="84"/>
                  </a:cubicBezTo>
                  <a:cubicBezTo>
                    <a:pt x="71" y="93"/>
                    <a:pt x="60" y="98"/>
                    <a:pt x="46" y="98"/>
                  </a:cubicBezTo>
                  <a:cubicBezTo>
                    <a:pt x="32" y="98"/>
                    <a:pt x="21" y="94"/>
                    <a:pt x="12" y="85"/>
                  </a:cubicBezTo>
                  <a:cubicBezTo>
                    <a:pt x="4" y="76"/>
                    <a:pt x="0" y="64"/>
                    <a:pt x="0" y="50"/>
                  </a:cubicBezTo>
                  <a:cubicBezTo>
                    <a:pt x="0" y="34"/>
                    <a:pt x="4" y="22"/>
                    <a:pt x="13" y="13"/>
                  </a:cubicBezTo>
                  <a:cubicBezTo>
                    <a:pt x="21" y="4"/>
                    <a:pt x="33" y="0"/>
                    <a:pt x="48" y="0"/>
                  </a:cubicBezTo>
                  <a:cubicBezTo>
                    <a:pt x="62" y="0"/>
                    <a:pt x="73" y="4"/>
                    <a:pt x="80" y="13"/>
                  </a:cubicBezTo>
                  <a:cubicBezTo>
                    <a:pt x="88" y="21"/>
                    <a:pt x="92" y="33"/>
                    <a:pt x="92" y="48"/>
                  </a:cubicBezTo>
                  <a:close/>
                  <a:moveTo>
                    <a:pt x="77" y="49"/>
                  </a:moveTo>
                  <a:cubicBezTo>
                    <a:pt x="77" y="37"/>
                    <a:pt x="74" y="28"/>
                    <a:pt x="69" y="22"/>
                  </a:cubicBezTo>
                  <a:cubicBezTo>
                    <a:pt x="64" y="16"/>
                    <a:pt x="56" y="13"/>
                    <a:pt x="47" y="13"/>
                  </a:cubicBezTo>
                  <a:cubicBezTo>
                    <a:pt x="37" y="13"/>
                    <a:pt x="29" y="16"/>
                    <a:pt x="24" y="22"/>
                  </a:cubicBezTo>
                  <a:cubicBezTo>
                    <a:pt x="18" y="29"/>
                    <a:pt x="15" y="38"/>
                    <a:pt x="15" y="49"/>
                  </a:cubicBezTo>
                  <a:cubicBezTo>
                    <a:pt x="15" y="61"/>
                    <a:pt x="18" y="69"/>
                    <a:pt x="24" y="76"/>
                  </a:cubicBezTo>
                  <a:cubicBezTo>
                    <a:pt x="30" y="82"/>
                    <a:pt x="37" y="85"/>
                    <a:pt x="47" y="85"/>
                  </a:cubicBezTo>
                  <a:cubicBezTo>
                    <a:pt x="56" y="85"/>
                    <a:pt x="64" y="82"/>
                    <a:pt x="69" y="76"/>
                  </a:cubicBezTo>
                  <a:cubicBezTo>
                    <a:pt x="74" y="70"/>
                    <a:pt x="77" y="61"/>
                    <a:pt x="77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DC8F936-C2C9-4D8F-BAF0-623CC082DB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4" y="3419"/>
              <a:ext cx="92" cy="230"/>
            </a:xfrm>
            <a:custGeom>
              <a:avLst/>
              <a:gdLst>
                <a:gd name="T0" fmla="*/ 56 w 56"/>
                <a:gd name="T1" fmla="*/ 15 h 141"/>
                <a:gd name="T2" fmla="*/ 46 w 56"/>
                <a:gd name="T3" fmla="*/ 13 h 141"/>
                <a:gd name="T4" fmla="*/ 31 w 56"/>
                <a:gd name="T5" fmla="*/ 33 h 141"/>
                <a:gd name="T6" fmla="*/ 31 w 56"/>
                <a:gd name="T7" fmla="*/ 47 h 141"/>
                <a:gd name="T8" fmla="*/ 53 w 56"/>
                <a:gd name="T9" fmla="*/ 47 h 141"/>
                <a:gd name="T10" fmla="*/ 53 w 56"/>
                <a:gd name="T11" fmla="*/ 60 h 141"/>
                <a:gd name="T12" fmla="*/ 31 w 56"/>
                <a:gd name="T13" fmla="*/ 60 h 141"/>
                <a:gd name="T14" fmla="*/ 31 w 56"/>
                <a:gd name="T15" fmla="*/ 141 h 141"/>
                <a:gd name="T16" fmla="*/ 16 w 56"/>
                <a:gd name="T17" fmla="*/ 141 h 141"/>
                <a:gd name="T18" fmla="*/ 16 w 56"/>
                <a:gd name="T19" fmla="*/ 60 h 141"/>
                <a:gd name="T20" fmla="*/ 0 w 56"/>
                <a:gd name="T21" fmla="*/ 60 h 141"/>
                <a:gd name="T22" fmla="*/ 0 w 56"/>
                <a:gd name="T23" fmla="*/ 47 h 141"/>
                <a:gd name="T24" fmla="*/ 16 w 56"/>
                <a:gd name="T25" fmla="*/ 47 h 141"/>
                <a:gd name="T26" fmla="*/ 16 w 56"/>
                <a:gd name="T27" fmla="*/ 32 h 141"/>
                <a:gd name="T28" fmla="*/ 24 w 56"/>
                <a:gd name="T29" fmla="*/ 9 h 141"/>
                <a:gd name="T30" fmla="*/ 45 w 56"/>
                <a:gd name="T31" fmla="*/ 0 h 141"/>
                <a:gd name="T32" fmla="*/ 56 w 56"/>
                <a:gd name="T33" fmla="*/ 2 h 141"/>
                <a:gd name="T34" fmla="*/ 56 w 56"/>
                <a:gd name="T35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41">
                  <a:moveTo>
                    <a:pt x="56" y="15"/>
                  </a:moveTo>
                  <a:cubicBezTo>
                    <a:pt x="53" y="14"/>
                    <a:pt x="50" y="13"/>
                    <a:pt x="46" y="13"/>
                  </a:cubicBezTo>
                  <a:cubicBezTo>
                    <a:pt x="36" y="13"/>
                    <a:pt x="31" y="19"/>
                    <a:pt x="31" y="33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2"/>
                    <a:pt x="18" y="15"/>
                    <a:pt x="24" y="9"/>
                  </a:cubicBezTo>
                  <a:cubicBezTo>
                    <a:pt x="30" y="3"/>
                    <a:pt x="37" y="0"/>
                    <a:pt x="45" y="0"/>
                  </a:cubicBezTo>
                  <a:cubicBezTo>
                    <a:pt x="50" y="0"/>
                    <a:pt x="54" y="1"/>
                    <a:pt x="56" y="2"/>
                  </a:cubicBezTo>
                  <a:lnTo>
                    <a:pt x="5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0FE9904-9EA4-4B7C-BCEB-8A56F5B8AF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4" y="3450"/>
              <a:ext cx="88" cy="203"/>
            </a:xfrm>
            <a:custGeom>
              <a:avLst/>
              <a:gdLst>
                <a:gd name="T0" fmla="*/ 54 w 54"/>
                <a:gd name="T1" fmla="*/ 121 h 124"/>
                <a:gd name="T2" fmla="*/ 40 w 54"/>
                <a:gd name="T3" fmla="*/ 124 h 124"/>
                <a:gd name="T4" fmla="*/ 16 w 54"/>
                <a:gd name="T5" fmla="*/ 96 h 124"/>
                <a:gd name="T6" fmla="*/ 16 w 54"/>
                <a:gd name="T7" fmla="*/ 41 h 124"/>
                <a:gd name="T8" fmla="*/ 0 w 54"/>
                <a:gd name="T9" fmla="*/ 41 h 124"/>
                <a:gd name="T10" fmla="*/ 0 w 54"/>
                <a:gd name="T11" fmla="*/ 28 h 124"/>
                <a:gd name="T12" fmla="*/ 16 w 54"/>
                <a:gd name="T13" fmla="*/ 28 h 124"/>
                <a:gd name="T14" fmla="*/ 16 w 54"/>
                <a:gd name="T15" fmla="*/ 5 h 124"/>
                <a:gd name="T16" fmla="*/ 31 w 54"/>
                <a:gd name="T17" fmla="*/ 0 h 124"/>
                <a:gd name="T18" fmla="*/ 31 w 54"/>
                <a:gd name="T19" fmla="*/ 28 h 124"/>
                <a:gd name="T20" fmla="*/ 54 w 54"/>
                <a:gd name="T21" fmla="*/ 28 h 124"/>
                <a:gd name="T22" fmla="*/ 54 w 54"/>
                <a:gd name="T23" fmla="*/ 41 h 124"/>
                <a:gd name="T24" fmla="*/ 31 w 54"/>
                <a:gd name="T25" fmla="*/ 41 h 124"/>
                <a:gd name="T26" fmla="*/ 31 w 54"/>
                <a:gd name="T27" fmla="*/ 94 h 124"/>
                <a:gd name="T28" fmla="*/ 34 w 54"/>
                <a:gd name="T29" fmla="*/ 107 h 124"/>
                <a:gd name="T30" fmla="*/ 45 w 54"/>
                <a:gd name="T31" fmla="*/ 111 h 124"/>
                <a:gd name="T32" fmla="*/ 54 w 54"/>
                <a:gd name="T33" fmla="*/ 108 h 124"/>
                <a:gd name="T34" fmla="*/ 54 w 54"/>
                <a:gd name="T35" fmla="*/ 12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124">
                  <a:moveTo>
                    <a:pt x="54" y="121"/>
                  </a:moveTo>
                  <a:cubicBezTo>
                    <a:pt x="51" y="123"/>
                    <a:pt x="46" y="124"/>
                    <a:pt x="40" y="124"/>
                  </a:cubicBezTo>
                  <a:cubicBezTo>
                    <a:pt x="24" y="124"/>
                    <a:pt x="16" y="115"/>
                    <a:pt x="16" y="96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100"/>
                    <a:pt x="32" y="104"/>
                    <a:pt x="34" y="107"/>
                  </a:cubicBezTo>
                  <a:cubicBezTo>
                    <a:pt x="36" y="110"/>
                    <a:pt x="40" y="111"/>
                    <a:pt x="45" y="111"/>
                  </a:cubicBezTo>
                  <a:cubicBezTo>
                    <a:pt x="48" y="111"/>
                    <a:pt x="52" y="110"/>
                    <a:pt x="54" y="108"/>
                  </a:cubicBezTo>
                  <a:lnTo>
                    <a:pt x="54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47341D01-836A-4F34-A5BA-4E1260EEAF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9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4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558CD635-F920-43AF-8A72-BC420115C0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" y="3823"/>
              <a:ext cx="206" cy="239"/>
            </a:xfrm>
            <a:custGeom>
              <a:avLst/>
              <a:gdLst>
                <a:gd name="T0" fmla="*/ 126 w 126"/>
                <a:gd name="T1" fmla="*/ 0 h 146"/>
                <a:gd name="T2" fmla="*/ 77 w 126"/>
                <a:gd name="T3" fmla="*/ 74 h 146"/>
                <a:gd name="T4" fmla="*/ 125 w 126"/>
                <a:gd name="T5" fmla="*/ 146 h 146"/>
                <a:gd name="T6" fmla="*/ 98 w 126"/>
                <a:gd name="T7" fmla="*/ 146 h 146"/>
                <a:gd name="T8" fmla="*/ 70 w 126"/>
                <a:gd name="T9" fmla="*/ 99 h 146"/>
                <a:gd name="T10" fmla="*/ 63 w 126"/>
                <a:gd name="T11" fmla="*/ 88 h 146"/>
                <a:gd name="T12" fmla="*/ 63 w 126"/>
                <a:gd name="T13" fmla="*/ 88 h 146"/>
                <a:gd name="T14" fmla="*/ 27 w 126"/>
                <a:gd name="T15" fmla="*/ 146 h 146"/>
                <a:gd name="T16" fmla="*/ 0 w 126"/>
                <a:gd name="T17" fmla="*/ 146 h 146"/>
                <a:gd name="T18" fmla="*/ 50 w 126"/>
                <a:gd name="T19" fmla="*/ 74 h 146"/>
                <a:gd name="T20" fmla="*/ 2 w 126"/>
                <a:gd name="T21" fmla="*/ 0 h 146"/>
                <a:gd name="T22" fmla="*/ 29 w 126"/>
                <a:gd name="T23" fmla="*/ 0 h 146"/>
                <a:gd name="T24" fmla="*/ 63 w 126"/>
                <a:gd name="T25" fmla="*/ 61 h 146"/>
                <a:gd name="T26" fmla="*/ 64 w 126"/>
                <a:gd name="T27" fmla="*/ 61 h 146"/>
                <a:gd name="T28" fmla="*/ 101 w 126"/>
                <a:gd name="T29" fmla="*/ 0 h 146"/>
                <a:gd name="T30" fmla="*/ 126 w 126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6" h="146">
                  <a:moveTo>
                    <a:pt x="126" y="0"/>
                  </a:moveTo>
                  <a:cubicBezTo>
                    <a:pt x="77" y="74"/>
                    <a:pt x="77" y="74"/>
                    <a:pt x="77" y="74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36"/>
                    <a:pt x="61" y="56"/>
                    <a:pt x="63" y="61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3D9AF11-7711-4108-B118-E4AB832557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2" y="3818"/>
              <a:ext cx="218" cy="353"/>
            </a:xfrm>
            <a:custGeom>
              <a:avLst/>
              <a:gdLst>
                <a:gd name="T0" fmla="*/ 134 w 134"/>
                <a:gd name="T1" fmla="*/ 72 h 216"/>
                <a:gd name="T2" fmla="*/ 116 w 134"/>
                <a:gd name="T3" fmla="*/ 131 h 216"/>
                <a:gd name="T4" fmla="*/ 67 w 134"/>
                <a:gd name="T5" fmla="*/ 152 h 216"/>
                <a:gd name="T6" fmla="*/ 24 w 134"/>
                <a:gd name="T7" fmla="*/ 128 h 216"/>
                <a:gd name="T8" fmla="*/ 23 w 134"/>
                <a:gd name="T9" fmla="*/ 128 h 216"/>
                <a:gd name="T10" fmla="*/ 23 w 134"/>
                <a:gd name="T11" fmla="*/ 216 h 216"/>
                <a:gd name="T12" fmla="*/ 0 w 134"/>
                <a:gd name="T13" fmla="*/ 216 h 216"/>
                <a:gd name="T14" fmla="*/ 0 w 134"/>
                <a:gd name="T15" fmla="*/ 3 h 216"/>
                <a:gd name="T16" fmla="*/ 23 w 134"/>
                <a:gd name="T17" fmla="*/ 3 h 216"/>
                <a:gd name="T18" fmla="*/ 23 w 134"/>
                <a:gd name="T19" fmla="*/ 29 h 216"/>
                <a:gd name="T20" fmla="*/ 24 w 134"/>
                <a:gd name="T21" fmla="*/ 29 h 216"/>
                <a:gd name="T22" fmla="*/ 74 w 134"/>
                <a:gd name="T23" fmla="*/ 0 h 216"/>
                <a:gd name="T24" fmla="*/ 118 w 134"/>
                <a:gd name="T25" fmla="*/ 19 h 216"/>
                <a:gd name="T26" fmla="*/ 134 w 134"/>
                <a:gd name="T27" fmla="*/ 72 h 216"/>
                <a:gd name="T28" fmla="*/ 110 w 134"/>
                <a:gd name="T29" fmla="*/ 71 h 216"/>
                <a:gd name="T30" fmla="*/ 99 w 134"/>
                <a:gd name="T31" fmla="*/ 34 h 216"/>
                <a:gd name="T32" fmla="*/ 68 w 134"/>
                <a:gd name="T33" fmla="*/ 19 h 216"/>
                <a:gd name="T34" fmla="*/ 36 w 134"/>
                <a:gd name="T35" fmla="*/ 33 h 216"/>
                <a:gd name="T36" fmla="*/ 23 w 134"/>
                <a:gd name="T37" fmla="*/ 69 h 216"/>
                <a:gd name="T38" fmla="*/ 23 w 134"/>
                <a:gd name="T39" fmla="*/ 89 h 216"/>
                <a:gd name="T40" fmla="*/ 35 w 134"/>
                <a:gd name="T41" fmla="*/ 120 h 216"/>
                <a:gd name="T42" fmla="*/ 65 w 134"/>
                <a:gd name="T43" fmla="*/ 133 h 216"/>
                <a:gd name="T44" fmla="*/ 98 w 134"/>
                <a:gd name="T45" fmla="*/ 116 h 216"/>
                <a:gd name="T46" fmla="*/ 110 w 134"/>
                <a:gd name="T47" fmla="*/ 7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4" h="216">
                  <a:moveTo>
                    <a:pt x="134" y="72"/>
                  </a:moveTo>
                  <a:cubicBezTo>
                    <a:pt x="134" y="96"/>
                    <a:pt x="128" y="116"/>
                    <a:pt x="116" y="131"/>
                  </a:cubicBezTo>
                  <a:cubicBezTo>
                    <a:pt x="104" y="145"/>
                    <a:pt x="88" y="152"/>
                    <a:pt x="67" y="152"/>
                  </a:cubicBezTo>
                  <a:cubicBezTo>
                    <a:pt x="48" y="152"/>
                    <a:pt x="34" y="144"/>
                    <a:pt x="24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216"/>
                    <a:pt x="23" y="216"/>
                    <a:pt x="23" y="21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35" y="9"/>
                    <a:pt x="52" y="0"/>
                    <a:pt x="74" y="0"/>
                  </a:cubicBezTo>
                  <a:cubicBezTo>
                    <a:pt x="92" y="0"/>
                    <a:pt x="107" y="6"/>
                    <a:pt x="118" y="19"/>
                  </a:cubicBezTo>
                  <a:cubicBezTo>
                    <a:pt x="128" y="32"/>
                    <a:pt x="134" y="49"/>
                    <a:pt x="134" y="72"/>
                  </a:cubicBezTo>
                  <a:close/>
                  <a:moveTo>
                    <a:pt x="110" y="71"/>
                  </a:moveTo>
                  <a:cubicBezTo>
                    <a:pt x="110" y="56"/>
                    <a:pt x="106" y="43"/>
                    <a:pt x="99" y="34"/>
                  </a:cubicBezTo>
                  <a:cubicBezTo>
                    <a:pt x="91" y="24"/>
                    <a:pt x="81" y="19"/>
                    <a:pt x="68" y="19"/>
                  </a:cubicBezTo>
                  <a:cubicBezTo>
                    <a:pt x="55" y="19"/>
                    <a:pt x="44" y="24"/>
                    <a:pt x="36" y="33"/>
                  </a:cubicBezTo>
                  <a:cubicBezTo>
                    <a:pt x="27" y="43"/>
                    <a:pt x="23" y="55"/>
                    <a:pt x="23" y="6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3" y="102"/>
                    <a:pt x="27" y="112"/>
                    <a:pt x="35" y="120"/>
                  </a:cubicBezTo>
                  <a:cubicBezTo>
                    <a:pt x="43" y="128"/>
                    <a:pt x="53" y="133"/>
                    <a:pt x="65" y="133"/>
                  </a:cubicBezTo>
                  <a:cubicBezTo>
                    <a:pt x="79" y="133"/>
                    <a:pt x="90" y="127"/>
                    <a:pt x="98" y="116"/>
                  </a:cubicBezTo>
                  <a:cubicBezTo>
                    <a:pt x="106" y="105"/>
                    <a:pt x="110" y="90"/>
                    <a:pt x="11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7C57C0B-CA92-41CB-9B98-59214AE2D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1" y="3818"/>
              <a:ext cx="207" cy="249"/>
            </a:xfrm>
            <a:custGeom>
              <a:avLst/>
              <a:gdLst>
                <a:gd name="T0" fmla="*/ 127 w 127"/>
                <a:gd name="T1" fmla="*/ 82 h 152"/>
                <a:gd name="T2" fmla="*/ 24 w 127"/>
                <a:gd name="T3" fmla="*/ 82 h 152"/>
                <a:gd name="T4" fmla="*/ 37 w 127"/>
                <a:gd name="T5" fmla="*/ 120 h 152"/>
                <a:gd name="T6" fmla="*/ 72 w 127"/>
                <a:gd name="T7" fmla="*/ 133 h 152"/>
                <a:gd name="T8" fmla="*/ 117 w 127"/>
                <a:gd name="T9" fmla="*/ 117 h 152"/>
                <a:gd name="T10" fmla="*/ 117 w 127"/>
                <a:gd name="T11" fmla="*/ 138 h 152"/>
                <a:gd name="T12" fmla="*/ 66 w 127"/>
                <a:gd name="T13" fmla="*/ 152 h 152"/>
                <a:gd name="T14" fmla="*/ 17 w 127"/>
                <a:gd name="T15" fmla="*/ 132 h 152"/>
                <a:gd name="T16" fmla="*/ 0 w 127"/>
                <a:gd name="T17" fmla="*/ 77 h 152"/>
                <a:gd name="T18" fmla="*/ 9 w 127"/>
                <a:gd name="T19" fmla="*/ 37 h 152"/>
                <a:gd name="T20" fmla="*/ 33 w 127"/>
                <a:gd name="T21" fmla="*/ 9 h 152"/>
                <a:gd name="T22" fmla="*/ 67 w 127"/>
                <a:gd name="T23" fmla="*/ 0 h 152"/>
                <a:gd name="T24" fmla="*/ 111 w 127"/>
                <a:gd name="T25" fmla="*/ 18 h 152"/>
                <a:gd name="T26" fmla="*/ 127 w 127"/>
                <a:gd name="T27" fmla="*/ 70 h 152"/>
                <a:gd name="T28" fmla="*/ 127 w 127"/>
                <a:gd name="T29" fmla="*/ 82 h 152"/>
                <a:gd name="T30" fmla="*/ 103 w 127"/>
                <a:gd name="T31" fmla="*/ 62 h 152"/>
                <a:gd name="T32" fmla="*/ 93 w 127"/>
                <a:gd name="T33" fmla="*/ 31 h 152"/>
                <a:gd name="T34" fmla="*/ 67 w 127"/>
                <a:gd name="T35" fmla="*/ 19 h 152"/>
                <a:gd name="T36" fmla="*/ 39 w 127"/>
                <a:gd name="T37" fmla="*/ 31 h 152"/>
                <a:gd name="T38" fmla="*/ 24 w 127"/>
                <a:gd name="T39" fmla="*/ 62 h 152"/>
                <a:gd name="T40" fmla="*/ 103 w 127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52">
                  <a:moveTo>
                    <a:pt x="127" y="82"/>
                  </a:moveTo>
                  <a:cubicBezTo>
                    <a:pt x="24" y="82"/>
                    <a:pt x="24" y="82"/>
                    <a:pt x="24" y="82"/>
                  </a:cubicBezTo>
                  <a:cubicBezTo>
                    <a:pt x="24" y="98"/>
                    <a:pt x="29" y="111"/>
                    <a:pt x="37" y="120"/>
                  </a:cubicBezTo>
                  <a:cubicBezTo>
                    <a:pt x="45" y="128"/>
                    <a:pt x="57" y="133"/>
                    <a:pt x="72" y="133"/>
                  </a:cubicBezTo>
                  <a:cubicBezTo>
                    <a:pt x="88" y="133"/>
                    <a:pt x="103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4" y="148"/>
                    <a:pt x="87" y="152"/>
                    <a:pt x="66" y="152"/>
                  </a:cubicBezTo>
                  <a:cubicBezTo>
                    <a:pt x="45" y="152"/>
                    <a:pt x="29" y="146"/>
                    <a:pt x="17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4" y="25"/>
                    <a:pt x="23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1" y="18"/>
                  </a:cubicBezTo>
                  <a:cubicBezTo>
                    <a:pt x="122" y="30"/>
                    <a:pt x="127" y="47"/>
                    <a:pt x="127" y="70"/>
                  </a:cubicBezTo>
                  <a:lnTo>
                    <a:pt x="127" y="82"/>
                  </a:lnTo>
                  <a:close/>
                  <a:moveTo>
                    <a:pt x="103" y="62"/>
                  </a:moveTo>
                  <a:cubicBezTo>
                    <a:pt x="103" y="49"/>
                    <a:pt x="100" y="38"/>
                    <a:pt x="93" y="31"/>
                  </a:cubicBezTo>
                  <a:cubicBezTo>
                    <a:pt x="87" y="23"/>
                    <a:pt x="78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1" y="39"/>
                    <a:pt x="26" y="49"/>
                    <a:pt x="24" y="62"/>
                  </a:cubicBezTo>
                  <a:lnTo>
                    <a:pt x="10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9AD04919-2033-4957-8242-71AAA820D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3" y="3818"/>
              <a:ext cx="124" cy="244"/>
            </a:xfrm>
            <a:custGeom>
              <a:avLst/>
              <a:gdLst>
                <a:gd name="T0" fmla="*/ 76 w 76"/>
                <a:gd name="T1" fmla="*/ 27 h 149"/>
                <a:gd name="T2" fmla="*/ 59 w 76"/>
                <a:gd name="T3" fmla="*/ 22 h 149"/>
                <a:gd name="T4" fmla="*/ 33 w 76"/>
                <a:gd name="T5" fmla="*/ 37 h 149"/>
                <a:gd name="T6" fmla="*/ 24 w 76"/>
                <a:gd name="T7" fmla="*/ 75 h 149"/>
                <a:gd name="T8" fmla="*/ 24 w 76"/>
                <a:gd name="T9" fmla="*/ 149 h 149"/>
                <a:gd name="T10" fmla="*/ 0 w 76"/>
                <a:gd name="T11" fmla="*/ 149 h 149"/>
                <a:gd name="T12" fmla="*/ 0 w 76"/>
                <a:gd name="T13" fmla="*/ 3 h 149"/>
                <a:gd name="T14" fmla="*/ 24 w 76"/>
                <a:gd name="T15" fmla="*/ 3 h 149"/>
                <a:gd name="T16" fmla="*/ 24 w 76"/>
                <a:gd name="T17" fmla="*/ 33 h 149"/>
                <a:gd name="T18" fmla="*/ 24 w 76"/>
                <a:gd name="T19" fmla="*/ 33 h 149"/>
                <a:gd name="T20" fmla="*/ 39 w 76"/>
                <a:gd name="T21" fmla="*/ 9 h 149"/>
                <a:gd name="T22" fmla="*/ 62 w 76"/>
                <a:gd name="T23" fmla="*/ 0 h 149"/>
                <a:gd name="T24" fmla="*/ 76 w 76"/>
                <a:gd name="T25" fmla="*/ 2 h 149"/>
                <a:gd name="T26" fmla="*/ 76 w 76"/>
                <a:gd name="T27" fmla="*/ 2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49">
                  <a:moveTo>
                    <a:pt x="76" y="27"/>
                  </a:moveTo>
                  <a:cubicBezTo>
                    <a:pt x="72" y="24"/>
                    <a:pt x="66" y="22"/>
                    <a:pt x="59" y="22"/>
                  </a:cubicBezTo>
                  <a:cubicBezTo>
                    <a:pt x="48" y="22"/>
                    <a:pt x="40" y="27"/>
                    <a:pt x="33" y="37"/>
                  </a:cubicBezTo>
                  <a:cubicBezTo>
                    <a:pt x="27" y="46"/>
                    <a:pt x="24" y="59"/>
                    <a:pt x="24" y="75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7" y="23"/>
                    <a:pt x="32" y="15"/>
                    <a:pt x="39" y="9"/>
                  </a:cubicBezTo>
                  <a:cubicBezTo>
                    <a:pt x="46" y="3"/>
                    <a:pt x="54" y="0"/>
                    <a:pt x="62" y="0"/>
                  </a:cubicBezTo>
                  <a:cubicBezTo>
                    <a:pt x="68" y="0"/>
                    <a:pt x="73" y="1"/>
                    <a:pt x="76" y="2"/>
                  </a:cubicBezTo>
                  <a:lnTo>
                    <a:pt x="7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37891EEA-699A-4C76-8299-D6E29A0D29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55" y="3713"/>
              <a:ext cx="49" cy="349"/>
            </a:xfrm>
            <a:custGeom>
              <a:avLst/>
              <a:gdLst>
                <a:gd name="T0" fmla="*/ 30 w 30"/>
                <a:gd name="T1" fmla="*/ 15 h 213"/>
                <a:gd name="T2" fmla="*/ 26 w 30"/>
                <a:gd name="T3" fmla="*/ 26 h 213"/>
                <a:gd name="T4" fmla="*/ 15 w 30"/>
                <a:gd name="T5" fmla="*/ 30 h 213"/>
                <a:gd name="T6" fmla="*/ 4 w 30"/>
                <a:gd name="T7" fmla="*/ 26 h 213"/>
                <a:gd name="T8" fmla="*/ 0 w 30"/>
                <a:gd name="T9" fmla="*/ 15 h 213"/>
                <a:gd name="T10" fmla="*/ 4 w 30"/>
                <a:gd name="T11" fmla="*/ 4 h 213"/>
                <a:gd name="T12" fmla="*/ 15 w 30"/>
                <a:gd name="T13" fmla="*/ 0 h 213"/>
                <a:gd name="T14" fmla="*/ 26 w 30"/>
                <a:gd name="T15" fmla="*/ 4 h 213"/>
                <a:gd name="T16" fmla="*/ 30 w 30"/>
                <a:gd name="T17" fmla="*/ 15 h 213"/>
                <a:gd name="T18" fmla="*/ 26 w 30"/>
                <a:gd name="T19" fmla="*/ 213 h 213"/>
                <a:gd name="T20" fmla="*/ 3 w 30"/>
                <a:gd name="T21" fmla="*/ 213 h 213"/>
                <a:gd name="T22" fmla="*/ 3 w 30"/>
                <a:gd name="T23" fmla="*/ 67 h 213"/>
                <a:gd name="T24" fmla="*/ 26 w 30"/>
                <a:gd name="T25" fmla="*/ 67 h 213"/>
                <a:gd name="T26" fmla="*/ 26 w 30"/>
                <a:gd name="T2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213">
                  <a:moveTo>
                    <a:pt x="30" y="15"/>
                  </a:moveTo>
                  <a:cubicBezTo>
                    <a:pt x="30" y="19"/>
                    <a:pt x="29" y="23"/>
                    <a:pt x="26" y="26"/>
                  </a:cubicBezTo>
                  <a:cubicBezTo>
                    <a:pt x="23" y="29"/>
                    <a:pt x="19" y="30"/>
                    <a:pt x="15" y="30"/>
                  </a:cubicBezTo>
                  <a:cubicBezTo>
                    <a:pt x="11" y="30"/>
                    <a:pt x="7" y="29"/>
                    <a:pt x="4" y="26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9" y="0"/>
                    <a:pt x="23" y="1"/>
                    <a:pt x="26" y="4"/>
                  </a:cubicBezTo>
                  <a:cubicBezTo>
                    <a:pt x="29" y="7"/>
                    <a:pt x="30" y="11"/>
                    <a:pt x="30" y="15"/>
                  </a:cubicBezTo>
                  <a:close/>
                  <a:moveTo>
                    <a:pt x="26" y="213"/>
                  </a:moveTo>
                  <a:cubicBezTo>
                    <a:pt x="3" y="213"/>
                    <a:pt x="3" y="213"/>
                    <a:pt x="3" y="21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47D3821-22D2-41FB-8F9C-02425FA6DA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6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4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042082B5-3968-413E-BEA6-D5CA1EC029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0" y="3818"/>
              <a:ext cx="198" cy="244"/>
            </a:xfrm>
            <a:custGeom>
              <a:avLst/>
              <a:gdLst>
                <a:gd name="T0" fmla="*/ 121 w 121"/>
                <a:gd name="T1" fmla="*/ 149 h 149"/>
                <a:gd name="T2" fmla="*/ 97 w 121"/>
                <a:gd name="T3" fmla="*/ 149 h 149"/>
                <a:gd name="T4" fmla="*/ 97 w 121"/>
                <a:gd name="T5" fmla="*/ 66 h 149"/>
                <a:gd name="T6" fmla="*/ 64 w 121"/>
                <a:gd name="T7" fmla="*/ 19 h 149"/>
                <a:gd name="T8" fmla="*/ 35 w 121"/>
                <a:gd name="T9" fmla="*/ 32 h 149"/>
                <a:gd name="T10" fmla="*/ 23 w 121"/>
                <a:gd name="T11" fmla="*/ 66 h 149"/>
                <a:gd name="T12" fmla="*/ 23 w 121"/>
                <a:gd name="T13" fmla="*/ 149 h 149"/>
                <a:gd name="T14" fmla="*/ 0 w 121"/>
                <a:gd name="T15" fmla="*/ 149 h 149"/>
                <a:gd name="T16" fmla="*/ 0 w 121"/>
                <a:gd name="T17" fmla="*/ 3 h 149"/>
                <a:gd name="T18" fmla="*/ 23 w 121"/>
                <a:gd name="T19" fmla="*/ 3 h 149"/>
                <a:gd name="T20" fmla="*/ 23 w 121"/>
                <a:gd name="T21" fmla="*/ 27 h 149"/>
                <a:gd name="T22" fmla="*/ 24 w 121"/>
                <a:gd name="T23" fmla="*/ 27 h 149"/>
                <a:gd name="T24" fmla="*/ 72 w 121"/>
                <a:gd name="T25" fmla="*/ 0 h 149"/>
                <a:gd name="T26" fmla="*/ 108 w 121"/>
                <a:gd name="T27" fmla="*/ 15 h 149"/>
                <a:gd name="T28" fmla="*/ 121 w 121"/>
                <a:gd name="T29" fmla="*/ 60 h 149"/>
                <a:gd name="T30" fmla="*/ 121 w 121"/>
                <a:gd name="T3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149">
                  <a:moveTo>
                    <a:pt x="121" y="149"/>
                  </a:moveTo>
                  <a:cubicBezTo>
                    <a:pt x="97" y="149"/>
                    <a:pt x="97" y="149"/>
                    <a:pt x="97" y="149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35"/>
                    <a:pt x="86" y="19"/>
                    <a:pt x="64" y="19"/>
                  </a:cubicBezTo>
                  <a:cubicBezTo>
                    <a:pt x="52" y="19"/>
                    <a:pt x="42" y="24"/>
                    <a:pt x="35" y="32"/>
                  </a:cubicBezTo>
                  <a:cubicBezTo>
                    <a:pt x="27" y="41"/>
                    <a:pt x="23" y="52"/>
                    <a:pt x="23" y="66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35" y="9"/>
                    <a:pt x="51" y="0"/>
                    <a:pt x="72" y="0"/>
                  </a:cubicBezTo>
                  <a:cubicBezTo>
                    <a:pt x="88" y="0"/>
                    <a:pt x="100" y="5"/>
                    <a:pt x="108" y="15"/>
                  </a:cubicBezTo>
                  <a:cubicBezTo>
                    <a:pt x="117" y="26"/>
                    <a:pt x="121" y="40"/>
                    <a:pt x="121" y="60"/>
                  </a:cubicBezTo>
                  <a:lnTo>
                    <a:pt x="121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3D868422-4F38-43E5-AFCF-D7CADD429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71" y="3818"/>
              <a:ext cx="178" cy="249"/>
            </a:xfrm>
            <a:custGeom>
              <a:avLst/>
              <a:gdLst>
                <a:gd name="T0" fmla="*/ 109 w 109"/>
                <a:gd name="T1" fmla="*/ 142 h 152"/>
                <a:gd name="T2" fmla="*/ 69 w 109"/>
                <a:gd name="T3" fmla="*/ 152 h 152"/>
                <a:gd name="T4" fmla="*/ 33 w 109"/>
                <a:gd name="T5" fmla="*/ 143 h 152"/>
                <a:gd name="T6" fmla="*/ 9 w 109"/>
                <a:gd name="T7" fmla="*/ 117 h 152"/>
                <a:gd name="T8" fmla="*/ 0 w 109"/>
                <a:gd name="T9" fmla="*/ 80 h 152"/>
                <a:gd name="T10" fmla="*/ 20 w 109"/>
                <a:gd name="T11" fmla="*/ 21 h 152"/>
                <a:gd name="T12" fmla="*/ 76 w 109"/>
                <a:gd name="T13" fmla="*/ 0 h 152"/>
                <a:gd name="T14" fmla="*/ 109 w 109"/>
                <a:gd name="T15" fmla="*/ 7 h 152"/>
                <a:gd name="T16" fmla="*/ 109 w 109"/>
                <a:gd name="T17" fmla="*/ 31 h 152"/>
                <a:gd name="T18" fmla="*/ 75 w 109"/>
                <a:gd name="T19" fmla="*/ 19 h 152"/>
                <a:gd name="T20" fmla="*/ 38 w 109"/>
                <a:gd name="T21" fmla="*/ 36 h 152"/>
                <a:gd name="T22" fmla="*/ 24 w 109"/>
                <a:gd name="T23" fmla="*/ 77 h 152"/>
                <a:gd name="T24" fmla="*/ 37 w 109"/>
                <a:gd name="T25" fmla="*/ 118 h 152"/>
                <a:gd name="T26" fmla="*/ 73 w 109"/>
                <a:gd name="T27" fmla="*/ 133 h 152"/>
                <a:gd name="T28" fmla="*/ 109 w 109"/>
                <a:gd name="T29" fmla="*/ 120 h 152"/>
                <a:gd name="T30" fmla="*/ 109 w 109"/>
                <a:gd name="T31" fmla="*/ 1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" h="152">
                  <a:moveTo>
                    <a:pt x="109" y="142"/>
                  </a:moveTo>
                  <a:cubicBezTo>
                    <a:pt x="98" y="149"/>
                    <a:pt x="84" y="152"/>
                    <a:pt x="69" y="152"/>
                  </a:cubicBezTo>
                  <a:cubicBezTo>
                    <a:pt x="56" y="152"/>
                    <a:pt x="44" y="149"/>
                    <a:pt x="33" y="143"/>
                  </a:cubicBezTo>
                  <a:cubicBezTo>
                    <a:pt x="23" y="137"/>
                    <a:pt x="14" y="128"/>
                    <a:pt x="9" y="117"/>
                  </a:cubicBezTo>
                  <a:cubicBezTo>
                    <a:pt x="3" y="106"/>
                    <a:pt x="0" y="94"/>
                    <a:pt x="0" y="80"/>
                  </a:cubicBezTo>
                  <a:cubicBezTo>
                    <a:pt x="0" y="55"/>
                    <a:pt x="7" y="36"/>
                    <a:pt x="20" y="21"/>
                  </a:cubicBezTo>
                  <a:cubicBezTo>
                    <a:pt x="34" y="7"/>
                    <a:pt x="53" y="0"/>
                    <a:pt x="76" y="0"/>
                  </a:cubicBezTo>
                  <a:cubicBezTo>
                    <a:pt x="88" y="0"/>
                    <a:pt x="100" y="2"/>
                    <a:pt x="109" y="7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98" y="23"/>
                    <a:pt x="87" y="19"/>
                    <a:pt x="75" y="19"/>
                  </a:cubicBezTo>
                  <a:cubicBezTo>
                    <a:pt x="60" y="19"/>
                    <a:pt x="47" y="25"/>
                    <a:pt x="38" y="36"/>
                  </a:cubicBezTo>
                  <a:cubicBezTo>
                    <a:pt x="28" y="46"/>
                    <a:pt x="24" y="60"/>
                    <a:pt x="24" y="77"/>
                  </a:cubicBezTo>
                  <a:cubicBezTo>
                    <a:pt x="24" y="94"/>
                    <a:pt x="28" y="108"/>
                    <a:pt x="37" y="118"/>
                  </a:cubicBezTo>
                  <a:cubicBezTo>
                    <a:pt x="46" y="128"/>
                    <a:pt x="58" y="133"/>
                    <a:pt x="73" y="133"/>
                  </a:cubicBezTo>
                  <a:cubicBezTo>
                    <a:pt x="86" y="133"/>
                    <a:pt x="98" y="128"/>
                    <a:pt x="109" y="120"/>
                  </a:cubicBezTo>
                  <a:lnTo>
                    <a:pt x="109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3ED3384C-B7BF-4FB6-8959-C2A7499EDF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88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3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F040A55-BE60-4EA5-8555-E73EDCB478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36" y="3818"/>
              <a:ext cx="145" cy="249"/>
            </a:xfrm>
            <a:custGeom>
              <a:avLst/>
              <a:gdLst>
                <a:gd name="T0" fmla="*/ 89 w 89"/>
                <a:gd name="T1" fmla="*/ 110 h 152"/>
                <a:gd name="T2" fmla="*/ 75 w 89"/>
                <a:gd name="T3" fmla="*/ 141 h 152"/>
                <a:gd name="T4" fmla="*/ 36 w 89"/>
                <a:gd name="T5" fmla="*/ 152 h 152"/>
                <a:gd name="T6" fmla="*/ 0 w 89"/>
                <a:gd name="T7" fmla="*/ 144 h 152"/>
                <a:gd name="T8" fmla="*/ 0 w 89"/>
                <a:gd name="T9" fmla="*/ 119 h 152"/>
                <a:gd name="T10" fmla="*/ 38 w 89"/>
                <a:gd name="T11" fmla="*/ 133 h 152"/>
                <a:gd name="T12" fmla="*/ 65 w 89"/>
                <a:gd name="T13" fmla="*/ 112 h 152"/>
                <a:gd name="T14" fmla="*/ 60 w 89"/>
                <a:gd name="T15" fmla="*/ 99 h 152"/>
                <a:gd name="T16" fmla="*/ 35 w 89"/>
                <a:gd name="T17" fmla="*/ 85 h 152"/>
                <a:gd name="T18" fmla="*/ 8 w 89"/>
                <a:gd name="T19" fmla="*/ 67 h 152"/>
                <a:gd name="T20" fmla="*/ 0 w 89"/>
                <a:gd name="T21" fmla="*/ 42 h 152"/>
                <a:gd name="T22" fmla="*/ 15 w 89"/>
                <a:gd name="T23" fmla="*/ 12 h 152"/>
                <a:gd name="T24" fmla="*/ 51 w 89"/>
                <a:gd name="T25" fmla="*/ 0 h 152"/>
                <a:gd name="T26" fmla="*/ 83 w 89"/>
                <a:gd name="T27" fmla="*/ 6 h 152"/>
                <a:gd name="T28" fmla="*/ 83 w 89"/>
                <a:gd name="T29" fmla="*/ 30 h 152"/>
                <a:gd name="T30" fmla="*/ 50 w 89"/>
                <a:gd name="T31" fmla="*/ 19 h 152"/>
                <a:gd name="T32" fmla="*/ 31 w 89"/>
                <a:gd name="T33" fmla="*/ 25 h 152"/>
                <a:gd name="T34" fmla="*/ 24 w 89"/>
                <a:gd name="T35" fmla="*/ 40 h 152"/>
                <a:gd name="T36" fmla="*/ 29 w 89"/>
                <a:gd name="T37" fmla="*/ 55 h 152"/>
                <a:gd name="T38" fmla="*/ 52 w 89"/>
                <a:gd name="T39" fmla="*/ 67 h 152"/>
                <a:gd name="T40" fmla="*/ 81 w 89"/>
                <a:gd name="T41" fmla="*/ 86 h 152"/>
                <a:gd name="T42" fmla="*/ 89 w 89"/>
                <a:gd name="T43" fmla="*/ 11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152">
                  <a:moveTo>
                    <a:pt x="89" y="110"/>
                  </a:moveTo>
                  <a:cubicBezTo>
                    <a:pt x="89" y="123"/>
                    <a:pt x="84" y="133"/>
                    <a:pt x="75" y="141"/>
                  </a:cubicBezTo>
                  <a:cubicBezTo>
                    <a:pt x="65" y="149"/>
                    <a:pt x="52" y="152"/>
                    <a:pt x="36" y="152"/>
                  </a:cubicBezTo>
                  <a:cubicBezTo>
                    <a:pt x="22" y="152"/>
                    <a:pt x="10" y="150"/>
                    <a:pt x="0" y="14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1" y="128"/>
                    <a:pt x="24" y="133"/>
                    <a:pt x="38" y="133"/>
                  </a:cubicBezTo>
                  <a:cubicBezTo>
                    <a:pt x="56" y="133"/>
                    <a:pt x="65" y="126"/>
                    <a:pt x="65" y="112"/>
                  </a:cubicBezTo>
                  <a:cubicBezTo>
                    <a:pt x="65" y="107"/>
                    <a:pt x="64" y="102"/>
                    <a:pt x="60" y="99"/>
                  </a:cubicBezTo>
                  <a:cubicBezTo>
                    <a:pt x="56" y="95"/>
                    <a:pt x="48" y="91"/>
                    <a:pt x="35" y="85"/>
                  </a:cubicBezTo>
                  <a:cubicBezTo>
                    <a:pt x="22" y="79"/>
                    <a:pt x="13" y="73"/>
                    <a:pt x="8" y="67"/>
                  </a:cubicBezTo>
                  <a:cubicBezTo>
                    <a:pt x="3" y="61"/>
                    <a:pt x="0" y="52"/>
                    <a:pt x="0" y="42"/>
                  </a:cubicBezTo>
                  <a:cubicBezTo>
                    <a:pt x="0" y="30"/>
                    <a:pt x="5" y="20"/>
                    <a:pt x="15" y="12"/>
                  </a:cubicBezTo>
                  <a:cubicBezTo>
                    <a:pt x="24" y="4"/>
                    <a:pt x="37" y="0"/>
                    <a:pt x="51" y="0"/>
                  </a:cubicBezTo>
                  <a:cubicBezTo>
                    <a:pt x="63" y="0"/>
                    <a:pt x="73" y="2"/>
                    <a:pt x="83" y="6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73" y="23"/>
                    <a:pt x="62" y="19"/>
                    <a:pt x="50" y="19"/>
                  </a:cubicBezTo>
                  <a:cubicBezTo>
                    <a:pt x="42" y="19"/>
                    <a:pt x="36" y="21"/>
                    <a:pt x="31" y="25"/>
                  </a:cubicBezTo>
                  <a:cubicBezTo>
                    <a:pt x="26" y="29"/>
                    <a:pt x="24" y="34"/>
                    <a:pt x="24" y="40"/>
                  </a:cubicBezTo>
                  <a:cubicBezTo>
                    <a:pt x="24" y="46"/>
                    <a:pt x="26" y="51"/>
                    <a:pt x="29" y="55"/>
                  </a:cubicBezTo>
                  <a:cubicBezTo>
                    <a:pt x="33" y="58"/>
                    <a:pt x="40" y="62"/>
                    <a:pt x="52" y="67"/>
                  </a:cubicBezTo>
                  <a:cubicBezTo>
                    <a:pt x="66" y="73"/>
                    <a:pt x="75" y="79"/>
                    <a:pt x="81" y="86"/>
                  </a:cubicBezTo>
                  <a:cubicBezTo>
                    <a:pt x="87" y="92"/>
                    <a:pt x="89" y="100"/>
                    <a:pt x="89" y="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45738CD-7F6E-4809-AE45-E7E61750DD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19" y="3720"/>
              <a:ext cx="114" cy="342"/>
            </a:xfrm>
            <a:custGeom>
              <a:avLst/>
              <a:gdLst>
                <a:gd name="T0" fmla="*/ 47 w 70"/>
                <a:gd name="T1" fmla="*/ 209 h 209"/>
                <a:gd name="T2" fmla="*/ 47 w 70"/>
                <a:gd name="T3" fmla="*/ 32 h 209"/>
                <a:gd name="T4" fmla="*/ 26 w 70"/>
                <a:gd name="T5" fmla="*/ 46 h 209"/>
                <a:gd name="T6" fmla="*/ 0 w 70"/>
                <a:gd name="T7" fmla="*/ 57 h 209"/>
                <a:gd name="T8" fmla="*/ 0 w 70"/>
                <a:gd name="T9" fmla="*/ 33 h 209"/>
                <a:gd name="T10" fmla="*/ 33 w 70"/>
                <a:gd name="T11" fmla="*/ 19 h 209"/>
                <a:gd name="T12" fmla="*/ 61 w 70"/>
                <a:gd name="T13" fmla="*/ 0 h 209"/>
                <a:gd name="T14" fmla="*/ 70 w 70"/>
                <a:gd name="T15" fmla="*/ 0 h 209"/>
                <a:gd name="T16" fmla="*/ 70 w 70"/>
                <a:gd name="T17" fmla="*/ 209 h 209"/>
                <a:gd name="T18" fmla="*/ 47 w 70"/>
                <a:gd name="T1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209">
                  <a:moveTo>
                    <a:pt x="47" y="209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3" y="37"/>
                    <a:pt x="36" y="41"/>
                    <a:pt x="26" y="46"/>
                  </a:cubicBezTo>
                  <a:cubicBezTo>
                    <a:pt x="16" y="51"/>
                    <a:pt x="8" y="55"/>
                    <a:pt x="0" y="5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" y="30"/>
                    <a:pt x="21" y="26"/>
                    <a:pt x="33" y="19"/>
                  </a:cubicBezTo>
                  <a:cubicBezTo>
                    <a:pt x="45" y="13"/>
                    <a:pt x="54" y="6"/>
                    <a:pt x="6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209"/>
                    <a:pt x="70" y="209"/>
                    <a:pt x="70" y="209"/>
                  </a:cubicBezTo>
                  <a:lnTo>
                    <a:pt x="47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0D1F7B4-8EA4-4090-81D2-E1F54DF6A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5" y="3721"/>
              <a:ext cx="217" cy="346"/>
            </a:xfrm>
            <a:custGeom>
              <a:avLst/>
              <a:gdLst>
                <a:gd name="T0" fmla="*/ 0 w 133"/>
                <a:gd name="T1" fmla="*/ 151 h 211"/>
                <a:gd name="T2" fmla="*/ 11 w 133"/>
                <a:gd name="T3" fmla="*/ 119 h 211"/>
                <a:gd name="T4" fmla="*/ 38 w 133"/>
                <a:gd name="T5" fmla="*/ 97 h 211"/>
                <a:gd name="T6" fmla="*/ 17 w 133"/>
                <a:gd name="T7" fmla="*/ 78 h 211"/>
                <a:gd name="T8" fmla="*/ 9 w 133"/>
                <a:gd name="T9" fmla="*/ 52 h 211"/>
                <a:gd name="T10" fmla="*/ 25 w 133"/>
                <a:gd name="T11" fmla="*/ 15 h 211"/>
                <a:gd name="T12" fmla="*/ 67 w 133"/>
                <a:gd name="T13" fmla="*/ 0 h 211"/>
                <a:gd name="T14" fmla="*/ 96 w 133"/>
                <a:gd name="T15" fmla="*/ 7 h 211"/>
                <a:gd name="T16" fmla="*/ 117 w 133"/>
                <a:gd name="T17" fmla="*/ 26 h 211"/>
                <a:gd name="T18" fmla="*/ 124 w 133"/>
                <a:gd name="T19" fmla="*/ 52 h 211"/>
                <a:gd name="T20" fmla="*/ 116 w 133"/>
                <a:gd name="T21" fmla="*/ 78 h 211"/>
                <a:gd name="T22" fmla="*/ 95 w 133"/>
                <a:gd name="T23" fmla="*/ 97 h 211"/>
                <a:gd name="T24" fmla="*/ 122 w 133"/>
                <a:gd name="T25" fmla="*/ 119 h 211"/>
                <a:gd name="T26" fmla="*/ 133 w 133"/>
                <a:gd name="T27" fmla="*/ 151 h 211"/>
                <a:gd name="T28" fmla="*/ 114 w 133"/>
                <a:gd name="T29" fmla="*/ 195 h 211"/>
                <a:gd name="T30" fmla="*/ 67 w 133"/>
                <a:gd name="T31" fmla="*/ 211 h 211"/>
                <a:gd name="T32" fmla="*/ 32 w 133"/>
                <a:gd name="T33" fmla="*/ 203 h 211"/>
                <a:gd name="T34" fmla="*/ 9 w 133"/>
                <a:gd name="T35" fmla="*/ 182 h 211"/>
                <a:gd name="T36" fmla="*/ 0 w 133"/>
                <a:gd name="T37" fmla="*/ 151 h 211"/>
                <a:gd name="T38" fmla="*/ 26 w 133"/>
                <a:gd name="T39" fmla="*/ 149 h 211"/>
                <a:gd name="T40" fmla="*/ 37 w 133"/>
                <a:gd name="T41" fmla="*/ 179 h 211"/>
                <a:gd name="T42" fmla="*/ 67 w 133"/>
                <a:gd name="T43" fmla="*/ 191 h 211"/>
                <a:gd name="T44" fmla="*/ 96 w 133"/>
                <a:gd name="T45" fmla="*/ 179 h 211"/>
                <a:gd name="T46" fmla="*/ 108 w 133"/>
                <a:gd name="T47" fmla="*/ 149 h 211"/>
                <a:gd name="T48" fmla="*/ 96 w 133"/>
                <a:gd name="T49" fmla="*/ 119 h 211"/>
                <a:gd name="T50" fmla="*/ 67 w 133"/>
                <a:gd name="T51" fmla="*/ 107 h 211"/>
                <a:gd name="T52" fmla="*/ 37 w 133"/>
                <a:gd name="T53" fmla="*/ 119 h 211"/>
                <a:gd name="T54" fmla="*/ 26 w 133"/>
                <a:gd name="T55" fmla="*/ 149 h 211"/>
                <a:gd name="T56" fmla="*/ 33 w 133"/>
                <a:gd name="T57" fmla="*/ 54 h 211"/>
                <a:gd name="T58" fmla="*/ 43 w 133"/>
                <a:gd name="T59" fmla="*/ 79 h 211"/>
                <a:gd name="T60" fmla="*/ 67 w 133"/>
                <a:gd name="T61" fmla="*/ 88 h 211"/>
                <a:gd name="T62" fmla="*/ 91 w 133"/>
                <a:gd name="T63" fmla="*/ 78 h 211"/>
                <a:gd name="T64" fmla="*/ 101 w 133"/>
                <a:gd name="T65" fmla="*/ 54 h 211"/>
                <a:gd name="T66" fmla="*/ 91 w 133"/>
                <a:gd name="T67" fmla="*/ 30 h 211"/>
                <a:gd name="T68" fmla="*/ 67 w 133"/>
                <a:gd name="T69" fmla="*/ 20 h 211"/>
                <a:gd name="T70" fmla="*/ 43 w 133"/>
                <a:gd name="T71" fmla="*/ 30 h 211"/>
                <a:gd name="T72" fmla="*/ 33 w 133"/>
                <a:gd name="T73" fmla="*/ 5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3" h="211">
                  <a:moveTo>
                    <a:pt x="0" y="151"/>
                  </a:moveTo>
                  <a:cubicBezTo>
                    <a:pt x="0" y="139"/>
                    <a:pt x="4" y="129"/>
                    <a:pt x="11" y="119"/>
                  </a:cubicBezTo>
                  <a:cubicBezTo>
                    <a:pt x="18" y="109"/>
                    <a:pt x="27" y="101"/>
                    <a:pt x="38" y="97"/>
                  </a:cubicBezTo>
                  <a:cubicBezTo>
                    <a:pt x="29" y="92"/>
                    <a:pt x="22" y="86"/>
                    <a:pt x="17" y="78"/>
                  </a:cubicBezTo>
                  <a:cubicBezTo>
                    <a:pt x="12" y="70"/>
                    <a:pt x="9" y="62"/>
                    <a:pt x="9" y="52"/>
                  </a:cubicBezTo>
                  <a:cubicBezTo>
                    <a:pt x="9" y="37"/>
                    <a:pt x="15" y="25"/>
                    <a:pt x="25" y="15"/>
                  </a:cubicBezTo>
                  <a:cubicBezTo>
                    <a:pt x="36" y="5"/>
                    <a:pt x="50" y="0"/>
                    <a:pt x="67" y="0"/>
                  </a:cubicBezTo>
                  <a:cubicBezTo>
                    <a:pt x="77" y="0"/>
                    <a:pt x="87" y="3"/>
                    <a:pt x="96" y="7"/>
                  </a:cubicBezTo>
                  <a:cubicBezTo>
                    <a:pt x="105" y="12"/>
                    <a:pt x="112" y="18"/>
                    <a:pt x="117" y="26"/>
                  </a:cubicBezTo>
                  <a:cubicBezTo>
                    <a:pt x="122" y="34"/>
                    <a:pt x="124" y="43"/>
                    <a:pt x="124" y="52"/>
                  </a:cubicBezTo>
                  <a:cubicBezTo>
                    <a:pt x="124" y="62"/>
                    <a:pt x="121" y="70"/>
                    <a:pt x="116" y="78"/>
                  </a:cubicBezTo>
                  <a:cubicBezTo>
                    <a:pt x="111" y="86"/>
                    <a:pt x="104" y="92"/>
                    <a:pt x="95" y="97"/>
                  </a:cubicBezTo>
                  <a:cubicBezTo>
                    <a:pt x="106" y="101"/>
                    <a:pt x="115" y="109"/>
                    <a:pt x="122" y="119"/>
                  </a:cubicBezTo>
                  <a:cubicBezTo>
                    <a:pt x="129" y="129"/>
                    <a:pt x="133" y="139"/>
                    <a:pt x="133" y="151"/>
                  </a:cubicBezTo>
                  <a:cubicBezTo>
                    <a:pt x="133" y="169"/>
                    <a:pt x="127" y="183"/>
                    <a:pt x="114" y="195"/>
                  </a:cubicBezTo>
                  <a:cubicBezTo>
                    <a:pt x="102" y="206"/>
                    <a:pt x="86" y="211"/>
                    <a:pt x="67" y="211"/>
                  </a:cubicBezTo>
                  <a:cubicBezTo>
                    <a:pt x="54" y="211"/>
                    <a:pt x="42" y="209"/>
                    <a:pt x="32" y="203"/>
                  </a:cubicBezTo>
                  <a:cubicBezTo>
                    <a:pt x="22" y="198"/>
                    <a:pt x="14" y="191"/>
                    <a:pt x="9" y="182"/>
                  </a:cubicBezTo>
                  <a:cubicBezTo>
                    <a:pt x="3" y="173"/>
                    <a:pt x="0" y="163"/>
                    <a:pt x="0" y="151"/>
                  </a:cubicBezTo>
                  <a:close/>
                  <a:moveTo>
                    <a:pt x="26" y="149"/>
                  </a:moveTo>
                  <a:cubicBezTo>
                    <a:pt x="26" y="162"/>
                    <a:pt x="29" y="172"/>
                    <a:pt x="37" y="179"/>
                  </a:cubicBezTo>
                  <a:cubicBezTo>
                    <a:pt x="44" y="187"/>
                    <a:pt x="54" y="191"/>
                    <a:pt x="67" y="191"/>
                  </a:cubicBezTo>
                  <a:cubicBezTo>
                    <a:pt x="79" y="191"/>
                    <a:pt x="89" y="187"/>
                    <a:pt x="96" y="179"/>
                  </a:cubicBezTo>
                  <a:cubicBezTo>
                    <a:pt x="104" y="172"/>
                    <a:pt x="108" y="161"/>
                    <a:pt x="108" y="149"/>
                  </a:cubicBezTo>
                  <a:cubicBezTo>
                    <a:pt x="108" y="137"/>
                    <a:pt x="104" y="127"/>
                    <a:pt x="96" y="119"/>
                  </a:cubicBezTo>
                  <a:cubicBezTo>
                    <a:pt x="89" y="111"/>
                    <a:pt x="79" y="107"/>
                    <a:pt x="67" y="107"/>
                  </a:cubicBezTo>
                  <a:cubicBezTo>
                    <a:pt x="55" y="107"/>
                    <a:pt x="45" y="111"/>
                    <a:pt x="37" y="119"/>
                  </a:cubicBezTo>
                  <a:cubicBezTo>
                    <a:pt x="30" y="127"/>
                    <a:pt x="26" y="137"/>
                    <a:pt x="26" y="149"/>
                  </a:cubicBezTo>
                  <a:close/>
                  <a:moveTo>
                    <a:pt x="33" y="54"/>
                  </a:moveTo>
                  <a:cubicBezTo>
                    <a:pt x="33" y="64"/>
                    <a:pt x="36" y="72"/>
                    <a:pt x="43" y="79"/>
                  </a:cubicBezTo>
                  <a:cubicBezTo>
                    <a:pt x="50" y="85"/>
                    <a:pt x="57" y="88"/>
                    <a:pt x="67" y="88"/>
                  </a:cubicBezTo>
                  <a:cubicBezTo>
                    <a:pt x="76" y="88"/>
                    <a:pt x="84" y="85"/>
                    <a:pt x="91" y="78"/>
                  </a:cubicBezTo>
                  <a:cubicBezTo>
                    <a:pt x="97" y="72"/>
                    <a:pt x="101" y="64"/>
                    <a:pt x="101" y="54"/>
                  </a:cubicBezTo>
                  <a:cubicBezTo>
                    <a:pt x="101" y="44"/>
                    <a:pt x="97" y="36"/>
                    <a:pt x="91" y="30"/>
                  </a:cubicBezTo>
                  <a:cubicBezTo>
                    <a:pt x="84" y="23"/>
                    <a:pt x="76" y="20"/>
                    <a:pt x="67" y="20"/>
                  </a:cubicBezTo>
                  <a:cubicBezTo>
                    <a:pt x="57" y="20"/>
                    <a:pt x="49" y="23"/>
                    <a:pt x="43" y="30"/>
                  </a:cubicBezTo>
                  <a:cubicBezTo>
                    <a:pt x="36" y="36"/>
                    <a:pt x="33" y="44"/>
                    <a:pt x="33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FFFF"/>
                </a:solidFill>
              </a:endParaRPr>
            </a:p>
          </p:txBody>
        </p:sp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3CB64A5A-9128-4A40-9717-E731B47C6E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211" y="470066"/>
            <a:ext cx="1420561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82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E6E6E6"/>
                    </a:gs>
                    <a:gs pos="100000">
                      <a:srgbClr val="E6E6E6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FB9B969E-C27C-4A16-9BEE-4821442BED5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905787" y="2453952"/>
            <a:ext cx="6380426" cy="1702648"/>
            <a:chOff x="287" y="3417"/>
            <a:chExt cx="2833" cy="756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E680B6CC-C34B-4E3F-BD84-E64D139A39C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7" y="3417"/>
              <a:ext cx="2833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8C9D3BF-4527-48A6-B67C-19EA09F1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7" y="3435"/>
              <a:ext cx="218" cy="214"/>
            </a:xfrm>
            <a:custGeom>
              <a:avLst/>
              <a:gdLst>
                <a:gd name="T0" fmla="*/ 134 w 134"/>
                <a:gd name="T1" fmla="*/ 131 h 131"/>
                <a:gd name="T2" fmla="*/ 118 w 134"/>
                <a:gd name="T3" fmla="*/ 131 h 131"/>
                <a:gd name="T4" fmla="*/ 118 w 134"/>
                <a:gd name="T5" fmla="*/ 43 h 131"/>
                <a:gd name="T6" fmla="*/ 120 w 134"/>
                <a:gd name="T7" fmla="*/ 17 h 131"/>
                <a:gd name="T8" fmla="*/ 119 w 134"/>
                <a:gd name="T9" fmla="*/ 17 h 131"/>
                <a:gd name="T10" fmla="*/ 115 w 134"/>
                <a:gd name="T11" fmla="*/ 30 h 131"/>
                <a:gd name="T12" fmla="*/ 71 w 134"/>
                <a:gd name="T13" fmla="*/ 131 h 131"/>
                <a:gd name="T14" fmla="*/ 63 w 134"/>
                <a:gd name="T15" fmla="*/ 131 h 131"/>
                <a:gd name="T16" fmla="*/ 18 w 134"/>
                <a:gd name="T17" fmla="*/ 31 h 131"/>
                <a:gd name="T18" fmla="*/ 14 w 134"/>
                <a:gd name="T19" fmla="*/ 17 h 131"/>
                <a:gd name="T20" fmla="*/ 14 w 134"/>
                <a:gd name="T21" fmla="*/ 17 h 131"/>
                <a:gd name="T22" fmla="*/ 15 w 134"/>
                <a:gd name="T23" fmla="*/ 43 h 131"/>
                <a:gd name="T24" fmla="*/ 15 w 134"/>
                <a:gd name="T25" fmla="*/ 131 h 131"/>
                <a:gd name="T26" fmla="*/ 0 w 134"/>
                <a:gd name="T27" fmla="*/ 131 h 131"/>
                <a:gd name="T28" fmla="*/ 0 w 134"/>
                <a:gd name="T29" fmla="*/ 0 h 131"/>
                <a:gd name="T30" fmla="*/ 20 w 134"/>
                <a:gd name="T31" fmla="*/ 0 h 131"/>
                <a:gd name="T32" fmla="*/ 61 w 134"/>
                <a:gd name="T33" fmla="*/ 91 h 131"/>
                <a:gd name="T34" fmla="*/ 66 w 134"/>
                <a:gd name="T35" fmla="*/ 107 h 131"/>
                <a:gd name="T36" fmla="*/ 67 w 134"/>
                <a:gd name="T37" fmla="*/ 107 h 131"/>
                <a:gd name="T38" fmla="*/ 73 w 134"/>
                <a:gd name="T39" fmla="*/ 91 h 131"/>
                <a:gd name="T40" fmla="*/ 114 w 134"/>
                <a:gd name="T41" fmla="*/ 0 h 131"/>
                <a:gd name="T42" fmla="*/ 134 w 134"/>
                <a:gd name="T43" fmla="*/ 0 h 131"/>
                <a:gd name="T44" fmla="*/ 134 w 134"/>
                <a:gd name="T45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" h="131">
                  <a:moveTo>
                    <a:pt x="134" y="131"/>
                  </a:moveTo>
                  <a:cubicBezTo>
                    <a:pt x="118" y="131"/>
                    <a:pt x="118" y="131"/>
                    <a:pt x="118" y="131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36"/>
                    <a:pt x="119" y="27"/>
                    <a:pt x="120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8" y="23"/>
                    <a:pt x="117" y="27"/>
                    <a:pt x="115" y="30"/>
                  </a:cubicBezTo>
                  <a:cubicBezTo>
                    <a:pt x="71" y="131"/>
                    <a:pt x="71" y="131"/>
                    <a:pt x="71" y="131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7" y="28"/>
                    <a:pt x="16" y="23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22"/>
                    <a:pt x="15" y="31"/>
                    <a:pt x="15" y="4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4" y="98"/>
                    <a:pt x="66" y="103"/>
                    <a:pt x="66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70" y="98"/>
                    <a:pt x="72" y="93"/>
                    <a:pt x="73" y="9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D9928BE-8E1C-422B-8368-9B73D421D5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64" y="3425"/>
              <a:ext cx="33" cy="224"/>
            </a:xfrm>
            <a:custGeom>
              <a:avLst/>
              <a:gdLst>
                <a:gd name="T0" fmla="*/ 20 w 20"/>
                <a:gd name="T1" fmla="*/ 9 h 137"/>
                <a:gd name="T2" fmla="*/ 17 w 20"/>
                <a:gd name="T3" fmla="*/ 16 h 137"/>
                <a:gd name="T4" fmla="*/ 10 w 20"/>
                <a:gd name="T5" fmla="*/ 19 h 137"/>
                <a:gd name="T6" fmla="*/ 3 w 20"/>
                <a:gd name="T7" fmla="*/ 17 h 137"/>
                <a:gd name="T8" fmla="*/ 0 w 20"/>
                <a:gd name="T9" fmla="*/ 9 h 137"/>
                <a:gd name="T10" fmla="*/ 3 w 20"/>
                <a:gd name="T11" fmla="*/ 3 h 137"/>
                <a:gd name="T12" fmla="*/ 10 w 20"/>
                <a:gd name="T13" fmla="*/ 0 h 137"/>
                <a:gd name="T14" fmla="*/ 17 w 20"/>
                <a:gd name="T15" fmla="*/ 3 h 137"/>
                <a:gd name="T16" fmla="*/ 20 w 20"/>
                <a:gd name="T17" fmla="*/ 9 h 137"/>
                <a:gd name="T18" fmla="*/ 17 w 20"/>
                <a:gd name="T19" fmla="*/ 137 h 137"/>
                <a:gd name="T20" fmla="*/ 2 w 20"/>
                <a:gd name="T21" fmla="*/ 137 h 137"/>
                <a:gd name="T22" fmla="*/ 2 w 20"/>
                <a:gd name="T23" fmla="*/ 43 h 137"/>
                <a:gd name="T24" fmla="*/ 17 w 20"/>
                <a:gd name="T25" fmla="*/ 43 h 137"/>
                <a:gd name="T26" fmla="*/ 17 w 20"/>
                <a:gd name="T2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37">
                  <a:moveTo>
                    <a:pt x="20" y="9"/>
                  </a:moveTo>
                  <a:cubicBezTo>
                    <a:pt x="20" y="12"/>
                    <a:pt x="19" y="15"/>
                    <a:pt x="17" y="16"/>
                  </a:cubicBezTo>
                  <a:cubicBezTo>
                    <a:pt x="15" y="18"/>
                    <a:pt x="12" y="19"/>
                    <a:pt x="10" y="19"/>
                  </a:cubicBezTo>
                  <a:cubicBezTo>
                    <a:pt x="7" y="19"/>
                    <a:pt x="5" y="18"/>
                    <a:pt x="3" y="17"/>
                  </a:cubicBezTo>
                  <a:cubicBezTo>
                    <a:pt x="1" y="15"/>
                    <a:pt x="0" y="12"/>
                    <a:pt x="0" y="9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5"/>
                    <a:pt x="20" y="7"/>
                    <a:pt x="20" y="9"/>
                  </a:cubicBezTo>
                  <a:close/>
                  <a:moveTo>
                    <a:pt x="17" y="137"/>
                  </a:moveTo>
                  <a:cubicBezTo>
                    <a:pt x="2" y="137"/>
                    <a:pt x="2" y="137"/>
                    <a:pt x="2" y="137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17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74E54B1-1CEB-49CE-884D-DB9EF0A13D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" y="3492"/>
              <a:ext cx="115" cy="161"/>
            </a:xfrm>
            <a:custGeom>
              <a:avLst/>
              <a:gdLst>
                <a:gd name="T0" fmla="*/ 71 w 71"/>
                <a:gd name="T1" fmla="*/ 91 h 98"/>
                <a:gd name="T2" fmla="*/ 45 w 71"/>
                <a:gd name="T3" fmla="*/ 98 h 98"/>
                <a:gd name="T4" fmla="*/ 22 w 71"/>
                <a:gd name="T5" fmla="*/ 92 h 98"/>
                <a:gd name="T6" fmla="*/ 6 w 71"/>
                <a:gd name="T7" fmla="*/ 75 h 98"/>
                <a:gd name="T8" fmla="*/ 0 w 71"/>
                <a:gd name="T9" fmla="*/ 51 h 98"/>
                <a:gd name="T10" fmla="*/ 14 w 71"/>
                <a:gd name="T11" fmla="*/ 14 h 98"/>
                <a:gd name="T12" fmla="*/ 49 w 71"/>
                <a:gd name="T13" fmla="*/ 0 h 98"/>
                <a:gd name="T14" fmla="*/ 71 w 71"/>
                <a:gd name="T15" fmla="*/ 5 h 98"/>
                <a:gd name="T16" fmla="*/ 71 w 71"/>
                <a:gd name="T17" fmla="*/ 20 h 98"/>
                <a:gd name="T18" fmla="*/ 48 w 71"/>
                <a:gd name="T19" fmla="*/ 13 h 98"/>
                <a:gd name="T20" fmla="*/ 25 w 71"/>
                <a:gd name="T21" fmla="*/ 23 h 98"/>
                <a:gd name="T22" fmla="*/ 16 w 71"/>
                <a:gd name="T23" fmla="*/ 50 h 98"/>
                <a:gd name="T24" fmla="*/ 24 w 71"/>
                <a:gd name="T25" fmla="*/ 76 h 98"/>
                <a:gd name="T26" fmla="*/ 48 w 71"/>
                <a:gd name="T27" fmla="*/ 85 h 98"/>
                <a:gd name="T28" fmla="*/ 71 w 71"/>
                <a:gd name="T29" fmla="*/ 77 h 98"/>
                <a:gd name="T30" fmla="*/ 71 w 71"/>
                <a:gd name="T31" fmla="*/ 9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98">
                  <a:moveTo>
                    <a:pt x="71" y="91"/>
                  </a:moveTo>
                  <a:cubicBezTo>
                    <a:pt x="63" y="96"/>
                    <a:pt x="55" y="98"/>
                    <a:pt x="45" y="98"/>
                  </a:cubicBezTo>
                  <a:cubicBezTo>
                    <a:pt x="36" y="98"/>
                    <a:pt x="29" y="96"/>
                    <a:pt x="22" y="92"/>
                  </a:cubicBezTo>
                  <a:cubicBezTo>
                    <a:pt x="15" y="88"/>
                    <a:pt x="10" y="83"/>
                    <a:pt x="6" y="75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36"/>
                    <a:pt x="5" y="23"/>
                    <a:pt x="14" y="14"/>
                  </a:cubicBezTo>
                  <a:cubicBezTo>
                    <a:pt x="23" y="4"/>
                    <a:pt x="34" y="0"/>
                    <a:pt x="49" y="0"/>
                  </a:cubicBezTo>
                  <a:cubicBezTo>
                    <a:pt x="57" y="0"/>
                    <a:pt x="64" y="1"/>
                    <a:pt x="71" y="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4" y="15"/>
                    <a:pt x="56" y="13"/>
                    <a:pt x="48" y="13"/>
                  </a:cubicBezTo>
                  <a:cubicBezTo>
                    <a:pt x="39" y="13"/>
                    <a:pt x="31" y="16"/>
                    <a:pt x="25" y="23"/>
                  </a:cubicBezTo>
                  <a:cubicBezTo>
                    <a:pt x="19" y="30"/>
                    <a:pt x="16" y="39"/>
                    <a:pt x="16" y="50"/>
                  </a:cubicBezTo>
                  <a:cubicBezTo>
                    <a:pt x="16" y="61"/>
                    <a:pt x="19" y="69"/>
                    <a:pt x="24" y="76"/>
                  </a:cubicBezTo>
                  <a:cubicBezTo>
                    <a:pt x="30" y="82"/>
                    <a:pt x="38" y="85"/>
                    <a:pt x="48" y="85"/>
                  </a:cubicBezTo>
                  <a:cubicBezTo>
                    <a:pt x="56" y="85"/>
                    <a:pt x="63" y="82"/>
                    <a:pt x="71" y="77"/>
                  </a:cubicBezTo>
                  <a:lnTo>
                    <a:pt x="71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81A2500A-C663-440A-9544-5BF82A73D5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" y="3492"/>
              <a:ext cx="80" cy="157"/>
            </a:xfrm>
            <a:custGeom>
              <a:avLst/>
              <a:gdLst>
                <a:gd name="T0" fmla="*/ 49 w 49"/>
                <a:gd name="T1" fmla="*/ 17 h 96"/>
                <a:gd name="T2" fmla="*/ 38 w 49"/>
                <a:gd name="T3" fmla="*/ 14 h 96"/>
                <a:gd name="T4" fmla="*/ 21 w 49"/>
                <a:gd name="T5" fmla="*/ 24 h 96"/>
                <a:gd name="T6" fmla="*/ 15 w 49"/>
                <a:gd name="T7" fmla="*/ 48 h 96"/>
                <a:gd name="T8" fmla="*/ 15 w 49"/>
                <a:gd name="T9" fmla="*/ 96 h 96"/>
                <a:gd name="T10" fmla="*/ 0 w 49"/>
                <a:gd name="T11" fmla="*/ 96 h 96"/>
                <a:gd name="T12" fmla="*/ 0 w 49"/>
                <a:gd name="T13" fmla="*/ 2 h 96"/>
                <a:gd name="T14" fmla="*/ 15 w 49"/>
                <a:gd name="T15" fmla="*/ 2 h 96"/>
                <a:gd name="T16" fmla="*/ 15 w 49"/>
                <a:gd name="T17" fmla="*/ 21 h 96"/>
                <a:gd name="T18" fmla="*/ 16 w 49"/>
                <a:gd name="T19" fmla="*/ 21 h 96"/>
                <a:gd name="T20" fmla="*/ 25 w 49"/>
                <a:gd name="T21" fmla="*/ 6 h 96"/>
                <a:gd name="T22" fmla="*/ 40 w 49"/>
                <a:gd name="T23" fmla="*/ 0 h 96"/>
                <a:gd name="T24" fmla="*/ 49 w 49"/>
                <a:gd name="T25" fmla="*/ 2 h 96"/>
                <a:gd name="T26" fmla="*/ 49 w 49"/>
                <a:gd name="T27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96">
                  <a:moveTo>
                    <a:pt x="49" y="17"/>
                  </a:moveTo>
                  <a:cubicBezTo>
                    <a:pt x="46" y="15"/>
                    <a:pt x="43" y="14"/>
                    <a:pt x="38" y="14"/>
                  </a:cubicBezTo>
                  <a:cubicBezTo>
                    <a:pt x="31" y="14"/>
                    <a:pt x="26" y="17"/>
                    <a:pt x="21" y="24"/>
                  </a:cubicBezTo>
                  <a:cubicBezTo>
                    <a:pt x="17" y="30"/>
                    <a:pt x="15" y="38"/>
                    <a:pt x="15" y="48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8" y="15"/>
                    <a:pt x="21" y="10"/>
                    <a:pt x="25" y="6"/>
                  </a:cubicBezTo>
                  <a:cubicBezTo>
                    <a:pt x="29" y="2"/>
                    <a:pt x="34" y="0"/>
                    <a:pt x="40" y="0"/>
                  </a:cubicBezTo>
                  <a:cubicBezTo>
                    <a:pt x="44" y="0"/>
                    <a:pt x="47" y="1"/>
                    <a:pt x="49" y="2"/>
                  </a:cubicBezTo>
                  <a:lnTo>
                    <a:pt x="49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3DECC76-D515-4129-9B65-1BAE17258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3" y="3492"/>
              <a:ext cx="150" cy="161"/>
            </a:xfrm>
            <a:custGeom>
              <a:avLst/>
              <a:gdLst>
                <a:gd name="T0" fmla="*/ 92 w 92"/>
                <a:gd name="T1" fmla="*/ 48 h 98"/>
                <a:gd name="T2" fmla="*/ 79 w 92"/>
                <a:gd name="T3" fmla="*/ 84 h 98"/>
                <a:gd name="T4" fmla="*/ 45 w 92"/>
                <a:gd name="T5" fmla="*/ 98 h 98"/>
                <a:gd name="T6" fmla="*/ 12 w 92"/>
                <a:gd name="T7" fmla="*/ 85 h 98"/>
                <a:gd name="T8" fmla="*/ 0 w 92"/>
                <a:gd name="T9" fmla="*/ 50 h 98"/>
                <a:gd name="T10" fmla="*/ 12 w 92"/>
                <a:gd name="T11" fmla="*/ 13 h 98"/>
                <a:gd name="T12" fmla="*/ 48 w 92"/>
                <a:gd name="T13" fmla="*/ 0 h 98"/>
                <a:gd name="T14" fmla="*/ 80 w 92"/>
                <a:gd name="T15" fmla="*/ 13 h 98"/>
                <a:gd name="T16" fmla="*/ 92 w 92"/>
                <a:gd name="T17" fmla="*/ 48 h 98"/>
                <a:gd name="T18" fmla="*/ 77 w 92"/>
                <a:gd name="T19" fmla="*/ 49 h 98"/>
                <a:gd name="T20" fmla="*/ 69 w 92"/>
                <a:gd name="T21" fmla="*/ 22 h 98"/>
                <a:gd name="T22" fmla="*/ 46 w 92"/>
                <a:gd name="T23" fmla="*/ 13 h 98"/>
                <a:gd name="T24" fmla="*/ 24 w 92"/>
                <a:gd name="T25" fmla="*/ 22 h 98"/>
                <a:gd name="T26" fmla="*/ 15 w 92"/>
                <a:gd name="T27" fmla="*/ 49 h 98"/>
                <a:gd name="T28" fmla="*/ 24 w 92"/>
                <a:gd name="T29" fmla="*/ 76 h 98"/>
                <a:gd name="T30" fmla="*/ 46 w 92"/>
                <a:gd name="T31" fmla="*/ 85 h 98"/>
                <a:gd name="T32" fmla="*/ 69 w 92"/>
                <a:gd name="T33" fmla="*/ 76 h 98"/>
                <a:gd name="T34" fmla="*/ 77 w 92"/>
                <a:gd name="T35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8">
                  <a:moveTo>
                    <a:pt x="92" y="48"/>
                  </a:moveTo>
                  <a:cubicBezTo>
                    <a:pt x="92" y="63"/>
                    <a:pt x="88" y="75"/>
                    <a:pt x="79" y="84"/>
                  </a:cubicBezTo>
                  <a:cubicBezTo>
                    <a:pt x="71" y="93"/>
                    <a:pt x="60" y="98"/>
                    <a:pt x="45" y="98"/>
                  </a:cubicBezTo>
                  <a:cubicBezTo>
                    <a:pt x="31" y="98"/>
                    <a:pt x="20" y="94"/>
                    <a:pt x="12" y="85"/>
                  </a:cubicBezTo>
                  <a:cubicBezTo>
                    <a:pt x="4" y="76"/>
                    <a:pt x="0" y="64"/>
                    <a:pt x="0" y="50"/>
                  </a:cubicBezTo>
                  <a:cubicBezTo>
                    <a:pt x="0" y="34"/>
                    <a:pt x="4" y="22"/>
                    <a:pt x="12" y="13"/>
                  </a:cubicBezTo>
                  <a:cubicBezTo>
                    <a:pt x="21" y="4"/>
                    <a:pt x="33" y="0"/>
                    <a:pt x="48" y="0"/>
                  </a:cubicBezTo>
                  <a:cubicBezTo>
                    <a:pt x="61" y="0"/>
                    <a:pt x="72" y="4"/>
                    <a:pt x="80" y="13"/>
                  </a:cubicBezTo>
                  <a:cubicBezTo>
                    <a:pt x="88" y="21"/>
                    <a:pt x="92" y="33"/>
                    <a:pt x="92" y="48"/>
                  </a:cubicBezTo>
                  <a:close/>
                  <a:moveTo>
                    <a:pt x="77" y="49"/>
                  </a:moveTo>
                  <a:cubicBezTo>
                    <a:pt x="77" y="37"/>
                    <a:pt x="74" y="28"/>
                    <a:pt x="69" y="22"/>
                  </a:cubicBezTo>
                  <a:cubicBezTo>
                    <a:pt x="64" y="16"/>
                    <a:pt x="56" y="13"/>
                    <a:pt x="46" y="13"/>
                  </a:cubicBezTo>
                  <a:cubicBezTo>
                    <a:pt x="37" y="13"/>
                    <a:pt x="29" y="16"/>
                    <a:pt x="24" y="22"/>
                  </a:cubicBezTo>
                  <a:cubicBezTo>
                    <a:pt x="18" y="29"/>
                    <a:pt x="15" y="38"/>
                    <a:pt x="15" y="49"/>
                  </a:cubicBezTo>
                  <a:cubicBezTo>
                    <a:pt x="15" y="61"/>
                    <a:pt x="18" y="69"/>
                    <a:pt x="24" y="76"/>
                  </a:cubicBezTo>
                  <a:cubicBezTo>
                    <a:pt x="29" y="82"/>
                    <a:pt x="37" y="85"/>
                    <a:pt x="46" y="85"/>
                  </a:cubicBezTo>
                  <a:cubicBezTo>
                    <a:pt x="56" y="85"/>
                    <a:pt x="64" y="82"/>
                    <a:pt x="69" y="76"/>
                  </a:cubicBezTo>
                  <a:cubicBezTo>
                    <a:pt x="74" y="70"/>
                    <a:pt x="77" y="61"/>
                    <a:pt x="77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5FEAB41-53C4-40D8-93F8-9B3A61905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" y="3492"/>
              <a:ext cx="93" cy="161"/>
            </a:xfrm>
            <a:custGeom>
              <a:avLst/>
              <a:gdLst>
                <a:gd name="T0" fmla="*/ 57 w 57"/>
                <a:gd name="T1" fmla="*/ 71 h 98"/>
                <a:gd name="T2" fmla="*/ 48 w 57"/>
                <a:gd name="T3" fmla="*/ 90 h 98"/>
                <a:gd name="T4" fmla="*/ 23 w 57"/>
                <a:gd name="T5" fmla="*/ 98 h 98"/>
                <a:gd name="T6" fmla="*/ 0 w 57"/>
                <a:gd name="T7" fmla="*/ 92 h 98"/>
                <a:gd name="T8" fmla="*/ 0 w 57"/>
                <a:gd name="T9" fmla="*/ 76 h 98"/>
                <a:gd name="T10" fmla="*/ 24 w 57"/>
                <a:gd name="T11" fmla="*/ 85 h 98"/>
                <a:gd name="T12" fmla="*/ 42 w 57"/>
                <a:gd name="T13" fmla="*/ 72 h 98"/>
                <a:gd name="T14" fmla="*/ 38 w 57"/>
                <a:gd name="T15" fmla="*/ 63 h 98"/>
                <a:gd name="T16" fmla="*/ 23 w 57"/>
                <a:gd name="T17" fmla="*/ 54 h 98"/>
                <a:gd name="T18" fmla="*/ 5 w 57"/>
                <a:gd name="T19" fmla="*/ 43 h 98"/>
                <a:gd name="T20" fmla="*/ 0 w 57"/>
                <a:gd name="T21" fmla="*/ 27 h 98"/>
                <a:gd name="T22" fmla="*/ 9 w 57"/>
                <a:gd name="T23" fmla="*/ 8 h 98"/>
                <a:gd name="T24" fmla="*/ 33 w 57"/>
                <a:gd name="T25" fmla="*/ 0 h 98"/>
                <a:gd name="T26" fmla="*/ 53 w 57"/>
                <a:gd name="T27" fmla="*/ 4 h 98"/>
                <a:gd name="T28" fmla="*/ 53 w 57"/>
                <a:gd name="T29" fmla="*/ 19 h 98"/>
                <a:gd name="T30" fmla="*/ 32 w 57"/>
                <a:gd name="T31" fmla="*/ 13 h 98"/>
                <a:gd name="T32" fmla="*/ 20 w 57"/>
                <a:gd name="T33" fmla="*/ 16 h 98"/>
                <a:gd name="T34" fmla="*/ 15 w 57"/>
                <a:gd name="T35" fmla="*/ 26 h 98"/>
                <a:gd name="T36" fmla="*/ 19 w 57"/>
                <a:gd name="T37" fmla="*/ 35 h 98"/>
                <a:gd name="T38" fmla="*/ 33 w 57"/>
                <a:gd name="T39" fmla="*/ 43 h 98"/>
                <a:gd name="T40" fmla="*/ 52 w 57"/>
                <a:gd name="T41" fmla="*/ 55 h 98"/>
                <a:gd name="T42" fmla="*/ 57 w 57"/>
                <a:gd name="T43" fmla="*/ 7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" h="98">
                  <a:moveTo>
                    <a:pt x="57" y="71"/>
                  </a:moveTo>
                  <a:cubicBezTo>
                    <a:pt x="57" y="79"/>
                    <a:pt x="54" y="85"/>
                    <a:pt x="48" y="90"/>
                  </a:cubicBezTo>
                  <a:cubicBezTo>
                    <a:pt x="42" y="95"/>
                    <a:pt x="33" y="98"/>
                    <a:pt x="23" y="98"/>
                  </a:cubicBezTo>
                  <a:cubicBezTo>
                    <a:pt x="14" y="98"/>
                    <a:pt x="6" y="96"/>
                    <a:pt x="0" y="9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" y="82"/>
                    <a:pt x="15" y="85"/>
                    <a:pt x="24" y="85"/>
                  </a:cubicBezTo>
                  <a:cubicBezTo>
                    <a:pt x="36" y="85"/>
                    <a:pt x="42" y="81"/>
                    <a:pt x="42" y="72"/>
                  </a:cubicBezTo>
                  <a:cubicBezTo>
                    <a:pt x="42" y="69"/>
                    <a:pt x="41" y="66"/>
                    <a:pt x="38" y="63"/>
                  </a:cubicBezTo>
                  <a:cubicBezTo>
                    <a:pt x="36" y="61"/>
                    <a:pt x="31" y="58"/>
                    <a:pt x="23" y="54"/>
                  </a:cubicBezTo>
                  <a:cubicBezTo>
                    <a:pt x="14" y="51"/>
                    <a:pt x="8" y="47"/>
                    <a:pt x="5" y="43"/>
                  </a:cubicBezTo>
                  <a:cubicBezTo>
                    <a:pt x="2" y="39"/>
                    <a:pt x="0" y="34"/>
                    <a:pt x="0" y="27"/>
                  </a:cubicBezTo>
                  <a:cubicBezTo>
                    <a:pt x="0" y="19"/>
                    <a:pt x="3" y="13"/>
                    <a:pt x="9" y="8"/>
                  </a:cubicBezTo>
                  <a:cubicBezTo>
                    <a:pt x="15" y="2"/>
                    <a:pt x="23" y="0"/>
                    <a:pt x="33" y="0"/>
                  </a:cubicBezTo>
                  <a:cubicBezTo>
                    <a:pt x="40" y="0"/>
                    <a:pt x="47" y="1"/>
                    <a:pt x="53" y="4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7" y="15"/>
                    <a:pt x="40" y="13"/>
                    <a:pt x="32" y="13"/>
                  </a:cubicBezTo>
                  <a:cubicBezTo>
                    <a:pt x="27" y="13"/>
                    <a:pt x="23" y="14"/>
                    <a:pt x="20" y="16"/>
                  </a:cubicBezTo>
                  <a:cubicBezTo>
                    <a:pt x="17" y="19"/>
                    <a:pt x="15" y="22"/>
                    <a:pt x="15" y="26"/>
                  </a:cubicBezTo>
                  <a:cubicBezTo>
                    <a:pt x="15" y="30"/>
                    <a:pt x="16" y="33"/>
                    <a:pt x="19" y="35"/>
                  </a:cubicBezTo>
                  <a:cubicBezTo>
                    <a:pt x="21" y="37"/>
                    <a:pt x="26" y="40"/>
                    <a:pt x="33" y="43"/>
                  </a:cubicBezTo>
                  <a:cubicBezTo>
                    <a:pt x="42" y="47"/>
                    <a:pt x="48" y="51"/>
                    <a:pt x="52" y="55"/>
                  </a:cubicBezTo>
                  <a:cubicBezTo>
                    <a:pt x="55" y="59"/>
                    <a:pt x="57" y="64"/>
                    <a:pt x="57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CA0427EC-E118-4FA9-A9D0-F29B2EDC3E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8" y="3492"/>
              <a:ext cx="150" cy="161"/>
            </a:xfrm>
            <a:custGeom>
              <a:avLst/>
              <a:gdLst>
                <a:gd name="T0" fmla="*/ 92 w 92"/>
                <a:gd name="T1" fmla="*/ 48 h 98"/>
                <a:gd name="T2" fmla="*/ 80 w 92"/>
                <a:gd name="T3" fmla="*/ 84 h 98"/>
                <a:gd name="T4" fmla="*/ 46 w 92"/>
                <a:gd name="T5" fmla="*/ 98 h 98"/>
                <a:gd name="T6" fmla="*/ 12 w 92"/>
                <a:gd name="T7" fmla="*/ 85 h 98"/>
                <a:gd name="T8" fmla="*/ 0 w 92"/>
                <a:gd name="T9" fmla="*/ 50 h 98"/>
                <a:gd name="T10" fmla="*/ 13 w 92"/>
                <a:gd name="T11" fmla="*/ 13 h 98"/>
                <a:gd name="T12" fmla="*/ 48 w 92"/>
                <a:gd name="T13" fmla="*/ 0 h 98"/>
                <a:gd name="T14" fmla="*/ 80 w 92"/>
                <a:gd name="T15" fmla="*/ 13 h 98"/>
                <a:gd name="T16" fmla="*/ 92 w 92"/>
                <a:gd name="T17" fmla="*/ 48 h 98"/>
                <a:gd name="T18" fmla="*/ 77 w 92"/>
                <a:gd name="T19" fmla="*/ 49 h 98"/>
                <a:gd name="T20" fmla="*/ 69 w 92"/>
                <a:gd name="T21" fmla="*/ 22 h 98"/>
                <a:gd name="T22" fmla="*/ 47 w 92"/>
                <a:gd name="T23" fmla="*/ 13 h 98"/>
                <a:gd name="T24" fmla="*/ 24 w 92"/>
                <a:gd name="T25" fmla="*/ 22 h 98"/>
                <a:gd name="T26" fmla="*/ 15 w 92"/>
                <a:gd name="T27" fmla="*/ 49 h 98"/>
                <a:gd name="T28" fmla="*/ 24 w 92"/>
                <a:gd name="T29" fmla="*/ 76 h 98"/>
                <a:gd name="T30" fmla="*/ 47 w 92"/>
                <a:gd name="T31" fmla="*/ 85 h 98"/>
                <a:gd name="T32" fmla="*/ 69 w 92"/>
                <a:gd name="T33" fmla="*/ 76 h 98"/>
                <a:gd name="T34" fmla="*/ 77 w 92"/>
                <a:gd name="T35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8">
                  <a:moveTo>
                    <a:pt x="92" y="48"/>
                  </a:moveTo>
                  <a:cubicBezTo>
                    <a:pt x="92" y="63"/>
                    <a:pt x="88" y="75"/>
                    <a:pt x="80" y="84"/>
                  </a:cubicBezTo>
                  <a:cubicBezTo>
                    <a:pt x="71" y="93"/>
                    <a:pt x="60" y="98"/>
                    <a:pt x="46" y="98"/>
                  </a:cubicBezTo>
                  <a:cubicBezTo>
                    <a:pt x="32" y="98"/>
                    <a:pt x="21" y="94"/>
                    <a:pt x="12" y="85"/>
                  </a:cubicBezTo>
                  <a:cubicBezTo>
                    <a:pt x="4" y="76"/>
                    <a:pt x="0" y="64"/>
                    <a:pt x="0" y="50"/>
                  </a:cubicBezTo>
                  <a:cubicBezTo>
                    <a:pt x="0" y="34"/>
                    <a:pt x="4" y="22"/>
                    <a:pt x="13" y="13"/>
                  </a:cubicBezTo>
                  <a:cubicBezTo>
                    <a:pt x="21" y="4"/>
                    <a:pt x="33" y="0"/>
                    <a:pt x="48" y="0"/>
                  </a:cubicBezTo>
                  <a:cubicBezTo>
                    <a:pt x="62" y="0"/>
                    <a:pt x="73" y="4"/>
                    <a:pt x="80" y="13"/>
                  </a:cubicBezTo>
                  <a:cubicBezTo>
                    <a:pt x="88" y="21"/>
                    <a:pt x="92" y="33"/>
                    <a:pt x="92" y="48"/>
                  </a:cubicBezTo>
                  <a:close/>
                  <a:moveTo>
                    <a:pt x="77" y="49"/>
                  </a:moveTo>
                  <a:cubicBezTo>
                    <a:pt x="77" y="37"/>
                    <a:pt x="74" y="28"/>
                    <a:pt x="69" y="22"/>
                  </a:cubicBezTo>
                  <a:cubicBezTo>
                    <a:pt x="64" y="16"/>
                    <a:pt x="56" y="13"/>
                    <a:pt x="47" y="13"/>
                  </a:cubicBezTo>
                  <a:cubicBezTo>
                    <a:pt x="37" y="13"/>
                    <a:pt x="29" y="16"/>
                    <a:pt x="24" y="22"/>
                  </a:cubicBezTo>
                  <a:cubicBezTo>
                    <a:pt x="18" y="29"/>
                    <a:pt x="15" y="38"/>
                    <a:pt x="15" y="49"/>
                  </a:cubicBezTo>
                  <a:cubicBezTo>
                    <a:pt x="15" y="61"/>
                    <a:pt x="18" y="69"/>
                    <a:pt x="24" y="76"/>
                  </a:cubicBezTo>
                  <a:cubicBezTo>
                    <a:pt x="30" y="82"/>
                    <a:pt x="37" y="85"/>
                    <a:pt x="47" y="85"/>
                  </a:cubicBezTo>
                  <a:cubicBezTo>
                    <a:pt x="56" y="85"/>
                    <a:pt x="64" y="82"/>
                    <a:pt x="69" y="76"/>
                  </a:cubicBezTo>
                  <a:cubicBezTo>
                    <a:pt x="74" y="70"/>
                    <a:pt x="77" y="61"/>
                    <a:pt x="77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DC8F936-C2C9-4D8F-BAF0-623CC082DB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4" y="3419"/>
              <a:ext cx="92" cy="230"/>
            </a:xfrm>
            <a:custGeom>
              <a:avLst/>
              <a:gdLst>
                <a:gd name="T0" fmla="*/ 56 w 56"/>
                <a:gd name="T1" fmla="*/ 15 h 141"/>
                <a:gd name="T2" fmla="*/ 46 w 56"/>
                <a:gd name="T3" fmla="*/ 13 h 141"/>
                <a:gd name="T4" fmla="*/ 31 w 56"/>
                <a:gd name="T5" fmla="*/ 33 h 141"/>
                <a:gd name="T6" fmla="*/ 31 w 56"/>
                <a:gd name="T7" fmla="*/ 47 h 141"/>
                <a:gd name="T8" fmla="*/ 53 w 56"/>
                <a:gd name="T9" fmla="*/ 47 h 141"/>
                <a:gd name="T10" fmla="*/ 53 w 56"/>
                <a:gd name="T11" fmla="*/ 60 h 141"/>
                <a:gd name="T12" fmla="*/ 31 w 56"/>
                <a:gd name="T13" fmla="*/ 60 h 141"/>
                <a:gd name="T14" fmla="*/ 31 w 56"/>
                <a:gd name="T15" fmla="*/ 141 h 141"/>
                <a:gd name="T16" fmla="*/ 16 w 56"/>
                <a:gd name="T17" fmla="*/ 141 h 141"/>
                <a:gd name="T18" fmla="*/ 16 w 56"/>
                <a:gd name="T19" fmla="*/ 60 h 141"/>
                <a:gd name="T20" fmla="*/ 0 w 56"/>
                <a:gd name="T21" fmla="*/ 60 h 141"/>
                <a:gd name="T22" fmla="*/ 0 w 56"/>
                <a:gd name="T23" fmla="*/ 47 h 141"/>
                <a:gd name="T24" fmla="*/ 16 w 56"/>
                <a:gd name="T25" fmla="*/ 47 h 141"/>
                <a:gd name="T26" fmla="*/ 16 w 56"/>
                <a:gd name="T27" fmla="*/ 32 h 141"/>
                <a:gd name="T28" fmla="*/ 24 w 56"/>
                <a:gd name="T29" fmla="*/ 9 h 141"/>
                <a:gd name="T30" fmla="*/ 45 w 56"/>
                <a:gd name="T31" fmla="*/ 0 h 141"/>
                <a:gd name="T32" fmla="*/ 56 w 56"/>
                <a:gd name="T33" fmla="*/ 2 h 141"/>
                <a:gd name="T34" fmla="*/ 56 w 56"/>
                <a:gd name="T35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41">
                  <a:moveTo>
                    <a:pt x="56" y="15"/>
                  </a:moveTo>
                  <a:cubicBezTo>
                    <a:pt x="53" y="14"/>
                    <a:pt x="50" y="13"/>
                    <a:pt x="46" y="13"/>
                  </a:cubicBezTo>
                  <a:cubicBezTo>
                    <a:pt x="36" y="13"/>
                    <a:pt x="31" y="19"/>
                    <a:pt x="31" y="33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2"/>
                    <a:pt x="18" y="15"/>
                    <a:pt x="24" y="9"/>
                  </a:cubicBezTo>
                  <a:cubicBezTo>
                    <a:pt x="30" y="3"/>
                    <a:pt x="37" y="0"/>
                    <a:pt x="45" y="0"/>
                  </a:cubicBezTo>
                  <a:cubicBezTo>
                    <a:pt x="50" y="0"/>
                    <a:pt x="54" y="1"/>
                    <a:pt x="56" y="2"/>
                  </a:cubicBezTo>
                  <a:lnTo>
                    <a:pt x="5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0FE9904-9EA4-4B7C-BCEB-8A56F5B8AF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4" y="3450"/>
              <a:ext cx="88" cy="203"/>
            </a:xfrm>
            <a:custGeom>
              <a:avLst/>
              <a:gdLst>
                <a:gd name="T0" fmla="*/ 54 w 54"/>
                <a:gd name="T1" fmla="*/ 121 h 124"/>
                <a:gd name="T2" fmla="*/ 40 w 54"/>
                <a:gd name="T3" fmla="*/ 124 h 124"/>
                <a:gd name="T4" fmla="*/ 16 w 54"/>
                <a:gd name="T5" fmla="*/ 96 h 124"/>
                <a:gd name="T6" fmla="*/ 16 w 54"/>
                <a:gd name="T7" fmla="*/ 41 h 124"/>
                <a:gd name="T8" fmla="*/ 0 w 54"/>
                <a:gd name="T9" fmla="*/ 41 h 124"/>
                <a:gd name="T10" fmla="*/ 0 w 54"/>
                <a:gd name="T11" fmla="*/ 28 h 124"/>
                <a:gd name="T12" fmla="*/ 16 w 54"/>
                <a:gd name="T13" fmla="*/ 28 h 124"/>
                <a:gd name="T14" fmla="*/ 16 w 54"/>
                <a:gd name="T15" fmla="*/ 5 h 124"/>
                <a:gd name="T16" fmla="*/ 31 w 54"/>
                <a:gd name="T17" fmla="*/ 0 h 124"/>
                <a:gd name="T18" fmla="*/ 31 w 54"/>
                <a:gd name="T19" fmla="*/ 28 h 124"/>
                <a:gd name="T20" fmla="*/ 54 w 54"/>
                <a:gd name="T21" fmla="*/ 28 h 124"/>
                <a:gd name="T22" fmla="*/ 54 w 54"/>
                <a:gd name="T23" fmla="*/ 41 h 124"/>
                <a:gd name="T24" fmla="*/ 31 w 54"/>
                <a:gd name="T25" fmla="*/ 41 h 124"/>
                <a:gd name="T26" fmla="*/ 31 w 54"/>
                <a:gd name="T27" fmla="*/ 94 h 124"/>
                <a:gd name="T28" fmla="*/ 34 w 54"/>
                <a:gd name="T29" fmla="*/ 107 h 124"/>
                <a:gd name="T30" fmla="*/ 45 w 54"/>
                <a:gd name="T31" fmla="*/ 111 h 124"/>
                <a:gd name="T32" fmla="*/ 54 w 54"/>
                <a:gd name="T33" fmla="*/ 108 h 124"/>
                <a:gd name="T34" fmla="*/ 54 w 54"/>
                <a:gd name="T35" fmla="*/ 12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124">
                  <a:moveTo>
                    <a:pt x="54" y="121"/>
                  </a:moveTo>
                  <a:cubicBezTo>
                    <a:pt x="51" y="123"/>
                    <a:pt x="46" y="124"/>
                    <a:pt x="40" y="124"/>
                  </a:cubicBezTo>
                  <a:cubicBezTo>
                    <a:pt x="24" y="124"/>
                    <a:pt x="16" y="115"/>
                    <a:pt x="16" y="96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100"/>
                    <a:pt x="32" y="104"/>
                    <a:pt x="34" y="107"/>
                  </a:cubicBezTo>
                  <a:cubicBezTo>
                    <a:pt x="36" y="110"/>
                    <a:pt x="40" y="111"/>
                    <a:pt x="45" y="111"/>
                  </a:cubicBezTo>
                  <a:cubicBezTo>
                    <a:pt x="48" y="111"/>
                    <a:pt x="52" y="110"/>
                    <a:pt x="54" y="108"/>
                  </a:cubicBezTo>
                  <a:lnTo>
                    <a:pt x="54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47341D01-836A-4F34-A5BA-4E1260EEAF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9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4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558CD635-F920-43AF-8A72-BC420115C0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" y="3823"/>
              <a:ext cx="206" cy="239"/>
            </a:xfrm>
            <a:custGeom>
              <a:avLst/>
              <a:gdLst>
                <a:gd name="T0" fmla="*/ 126 w 126"/>
                <a:gd name="T1" fmla="*/ 0 h 146"/>
                <a:gd name="T2" fmla="*/ 77 w 126"/>
                <a:gd name="T3" fmla="*/ 74 h 146"/>
                <a:gd name="T4" fmla="*/ 125 w 126"/>
                <a:gd name="T5" fmla="*/ 146 h 146"/>
                <a:gd name="T6" fmla="*/ 98 w 126"/>
                <a:gd name="T7" fmla="*/ 146 h 146"/>
                <a:gd name="T8" fmla="*/ 70 w 126"/>
                <a:gd name="T9" fmla="*/ 99 h 146"/>
                <a:gd name="T10" fmla="*/ 63 w 126"/>
                <a:gd name="T11" fmla="*/ 88 h 146"/>
                <a:gd name="T12" fmla="*/ 63 w 126"/>
                <a:gd name="T13" fmla="*/ 88 h 146"/>
                <a:gd name="T14" fmla="*/ 27 w 126"/>
                <a:gd name="T15" fmla="*/ 146 h 146"/>
                <a:gd name="T16" fmla="*/ 0 w 126"/>
                <a:gd name="T17" fmla="*/ 146 h 146"/>
                <a:gd name="T18" fmla="*/ 50 w 126"/>
                <a:gd name="T19" fmla="*/ 74 h 146"/>
                <a:gd name="T20" fmla="*/ 2 w 126"/>
                <a:gd name="T21" fmla="*/ 0 h 146"/>
                <a:gd name="T22" fmla="*/ 29 w 126"/>
                <a:gd name="T23" fmla="*/ 0 h 146"/>
                <a:gd name="T24" fmla="*/ 63 w 126"/>
                <a:gd name="T25" fmla="*/ 61 h 146"/>
                <a:gd name="T26" fmla="*/ 64 w 126"/>
                <a:gd name="T27" fmla="*/ 61 h 146"/>
                <a:gd name="T28" fmla="*/ 101 w 126"/>
                <a:gd name="T29" fmla="*/ 0 h 146"/>
                <a:gd name="T30" fmla="*/ 126 w 126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6" h="146">
                  <a:moveTo>
                    <a:pt x="126" y="0"/>
                  </a:moveTo>
                  <a:cubicBezTo>
                    <a:pt x="77" y="74"/>
                    <a:pt x="77" y="74"/>
                    <a:pt x="77" y="74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36"/>
                    <a:pt x="61" y="56"/>
                    <a:pt x="63" y="61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3D9AF11-7711-4108-B118-E4AB832557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2" y="3818"/>
              <a:ext cx="218" cy="353"/>
            </a:xfrm>
            <a:custGeom>
              <a:avLst/>
              <a:gdLst>
                <a:gd name="T0" fmla="*/ 134 w 134"/>
                <a:gd name="T1" fmla="*/ 72 h 216"/>
                <a:gd name="T2" fmla="*/ 116 w 134"/>
                <a:gd name="T3" fmla="*/ 131 h 216"/>
                <a:gd name="T4" fmla="*/ 67 w 134"/>
                <a:gd name="T5" fmla="*/ 152 h 216"/>
                <a:gd name="T6" fmla="*/ 24 w 134"/>
                <a:gd name="T7" fmla="*/ 128 h 216"/>
                <a:gd name="T8" fmla="*/ 23 w 134"/>
                <a:gd name="T9" fmla="*/ 128 h 216"/>
                <a:gd name="T10" fmla="*/ 23 w 134"/>
                <a:gd name="T11" fmla="*/ 216 h 216"/>
                <a:gd name="T12" fmla="*/ 0 w 134"/>
                <a:gd name="T13" fmla="*/ 216 h 216"/>
                <a:gd name="T14" fmla="*/ 0 w 134"/>
                <a:gd name="T15" fmla="*/ 3 h 216"/>
                <a:gd name="T16" fmla="*/ 23 w 134"/>
                <a:gd name="T17" fmla="*/ 3 h 216"/>
                <a:gd name="T18" fmla="*/ 23 w 134"/>
                <a:gd name="T19" fmla="*/ 29 h 216"/>
                <a:gd name="T20" fmla="*/ 24 w 134"/>
                <a:gd name="T21" fmla="*/ 29 h 216"/>
                <a:gd name="T22" fmla="*/ 74 w 134"/>
                <a:gd name="T23" fmla="*/ 0 h 216"/>
                <a:gd name="T24" fmla="*/ 118 w 134"/>
                <a:gd name="T25" fmla="*/ 19 h 216"/>
                <a:gd name="T26" fmla="*/ 134 w 134"/>
                <a:gd name="T27" fmla="*/ 72 h 216"/>
                <a:gd name="T28" fmla="*/ 110 w 134"/>
                <a:gd name="T29" fmla="*/ 71 h 216"/>
                <a:gd name="T30" fmla="*/ 99 w 134"/>
                <a:gd name="T31" fmla="*/ 34 h 216"/>
                <a:gd name="T32" fmla="*/ 68 w 134"/>
                <a:gd name="T33" fmla="*/ 19 h 216"/>
                <a:gd name="T34" fmla="*/ 36 w 134"/>
                <a:gd name="T35" fmla="*/ 33 h 216"/>
                <a:gd name="T36" fmla="*/ 23 w 134"/>
                <a:gd name="T37" fmla="*/ 69 h 216"/>
                <a:gd name="T38" fmla="*/ 23 w 134"/>
                <a:gd name="T39" fmla="*/ 89 h 216"/>
                <a:gd name="T40" fmla="*/ 35 w 134"/>
                <a:gd name="T41" fmla="*/ 120 h 216"/>
                <a:gd name="T42" fmla="*/ 65 w 134"/>
                <a:gd name="T43" fmla="*/ 133 h 216"/>
                <a:gd name="T44" fmla="*/ 98 w 134"/>
                <a:gd name="T45" fmla="*/ 116 h 216"/>
                <a:gd name="T46" fmla="*/ 110 w 134"/>
                <a:gd name="T47" fmla="*/ 7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4" h="216">
                  <a:moveTo>
                    <a:pt x="134" y="72"/>
                  </a:moveTo>
                  <a:cubicBezTo>
                    <a:pt x="134" y="96"/>
                    <a:pt x="128" y="116"/>
                    <a:pt x="116" y="131"/>
                  </a:cubicBezTo>
                  <a:cubicBezTo>
                    <a:pt x="104" y="145"/>
                    <a:pt x="88" y="152"/>
                    <a:pt x="67" y="152"/>
                  </a:cubicBezTo>
                  <a:cubicBezTo>
                    <a:pt x="48" y="152"/>
                    <a:pt x="34" y="144"/>
                    <a:pt x="24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216"/>
                    <a:pt x="23" y="216"/>
                    <a:pt x="23" y="21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35" y="9"/>
                    <a:pt x="52" y="0"/>
                    <a:pt x="74" y="0"/>
                  </a:cubicBezTo>
                  <a:cubicBezTo>
                    <a:pt x="92" y="0"/>
                    <a:pt x="107" y="6"/>
                    <a:pt x="118" y="19"/>
                  </a:cubicBezTo>
                  <a:cubicBezTo>
                    <a:pt x="128" y="32"/>
                    <a:pt x="134" y="49"/>
                    <a:pt x="134" y="72"/>
                  </a:cubicBezTo>
                  <a:close/>
                  <a:moveTo>
                    <a:pt x="110" y="71"/>
                  </a:moveTo>
                  <a:cubicBezTo>
                    <a:pt x="110" y="56"/>
                    <a:pt x="106" y="43"/>
                    <a:pt x="99" y="34"/>
                  </a:cubicBezTo>
                  <a:cubicBezTo>
                    <a:pt x="91" y="24"/>
                    <a:pt x="81" y="19"/>
                    <a:pt x="68" y="19"/>
                  </a:cubicBezTo>
                  <a:cubicBezTo>
                    <a:pt x="55" y="19"/>
                    <a:pt x="44" y="24"/>
                    <a:pt x="36" y="33"/>
                  </a:cubicBezTo>
                  <a:cubicBezTo>
                    <a:pt x="27" y="43"/>
                    <a:pt x="23" y="55"/>
                    <a:pt x="23" y="6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3" y="102"/>
                    <a:pt x="27" y="112"/>
                    <a:pt x="35" y="120"/>
                  </a:cubicBezTo>
                  <a:cubicBezTo>
                    <a:pt x="43" y="128"/>
                    <a:pt x="53" y="133"/>
                    <a:pt x="65" y="133"/>
                  </a:cubicBezTo>
                  <a:cubicBezTo>
                    <a:pt x="79" y="133"/>
                    <a:pt x="90" y="127"/>
                    <a:pt x="98" y="116"/>
                  </a:cubicBezTo>
                  <a:cubicBezTo>
                    <a:pt x="106" y="105"/>
                    <a:pt x="110" y="90"/>
                    <a:pt x="11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7C57C0B-CA92-41CB-9B98-59214AE2D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1" y="3818"/>
              <a:ext cx="207" cy="249"/>
            </a:xfrm>
            <a:custGeom>
              <a:avLst/>
              <a:gdLst>
                <a:gd name="T0" fmla="*/ 127 w 127"/>
                <a:gd name="T1" fmla="*/ 82 h 152"/>
                <a:gd name="T2" fmla="*/ 24 w 127"/>
                <a:gd name="T3" fmla="*/ 82 h 152"/>
                <a:gd name="T4" fmla="*/ 37 w 127"/>
                <a:gd name="T5" fmla="*/ 120 h 152"/>
                <a:gd name="T6" fmla="*/ 72 w 127"/>
                <a:gd name="T7" fmla="*/ 133 h 152"/>
                <a:gd name="T8" fmla="*/ 117 w 127"/>
                <a:gd name="T9" fmla="*/ 117 h 152"/>
                <a:gd name="T10" fmla="*/ 117 w 127"/>
                <a:gd name="T11" fmla="*/ 138 h 152"/>
                <a:gd name="T12" fmla="*/ 66 w 127"/>
                <a:gd name="T13" fmla="*/ 152 h 152"/>
                <a:gd name="T14" fmla="*/ 17 w 127"/>
                <a:gd name="T15" fmla="*/ 132 h 152"/>
                <a:gd name="T16" fmla="*/ 0 w 127"/>
                <a:gd name="T17" fmla="*/ 77 h 152"/>
                <a:gd name="T18" fmla="*/ 9 w 127"/>
                <a:gd name="T19" fmla="*/ 37 h 152"/>
                <a:gd name="T20" fmla="*/ 33 w 127"/>
                <a:gd name="T21" fmla="*/ 9 h 152"/>
                <a:gd name="T22" fmla="*/ 67 w 127"/>
                <a:gd name="T23" fmla="*/ 0 h 152"/>
                <a:gd name="T24" fmla="*/ 111 w 127"/>
                <a:gd name="T25" fmla="*/ 18 h 152"/>
                <a:gd name="T26" fmla="*/ 127 w 127"/>
                <a:gd name="T27" fmla="*/ 70 h 152"/>
                <a:gd name="T28" fmla="*/ 127 w 127"/>
                <a:gd name="T29" fmla="*/ 82 h 152"/>
                <a:gd name="T30" fmla="*/ 103 w 127"/>
                <a:gd name="T31" fmla="*/ 62 h 152"/>
                <a:gd name="T32" fmla="*/ 93 w 127"/>
                <a:gd name="T33" fmla="*/ 31 h 152"/>
                <a:gd name="T34" fmla="*/ 67 w 127"/>
                <a:gd name="T35" fmla="*/ 19 h 152"/>
                <a:gd name="T36" fmla="*/ 39 w 127"/>
                <a:gd name="T37" fmla="*/ 31 h 152"/>
                <a:gd name="T38" fmla="*/ 24 w 127"/>
                <a:gd name="T39" fmla="*/ 62 h 152"/>
                <a:gd name="T40" fmla="*/ 103 w 127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52">
                  <a:moveTo>
                    <a:pt x="127" y="82"/>
                  </a:moveTo>
                  <a:cubicBezTo>
                    <a:pt x="24" y="82"/>
                    <a:pt x="24" y="82"/>
                    <a:pt x="24" y="82"/>
                  </a:cubicBezTo>
                  <a:cubicBezTo>
                    <a:pt x="24" y="98"/>
                    <a:pt x="29" y="111"/>
                    <a:pt x="37" y="120"/>
                  </a:cubicBezTo>
                  <a:cubicBezTo>
                    <a:pt x="45" y="128"/>
                    <a:pt x="57" y="133"/>
                    <a:pt x="72" y="133"/>
                  </a:cubicBezTo>
                  <a:cubicBezTo>
                    <a:pt x="88" y="133"/>
                    <a:pt x="103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4" y="148"/>
                    <a:pt x="87" y="152"/>
                    <a:pt x="66" y="152"/>
                  </a:cubicBezTo>
                  <a:cubicBezTo>
                    <a:pt x="45" y="152"/>
                    <a:pt x="29" y="146"/>
                    <a:pt x="17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4" y="25"/>
                    <a:pt x="23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1" y="18"/>
                  </a:cubicBezTo>
                  <a:cubicBezTo>
                    <a:pt x="122" y="30"/>
                    <a:pt x="127" y="47"/>
                    <a:pt x="127" y="70"/>
                  </a:cubicBezTo>
                  <a:lnTo>
                    <a:pt x="127" y="82"/>
                  </a:lnTo>
                  <a:close/>
                  <a:moveTo>
                    <a:pt x="103" y="62"/>
                  </a:moveTo>
                  <a:cubicBezTo>
                    <a:pt x="103" y="49"/>
                    <a:pt x="100" y="38"/>
                    <a:pt x="93" y="31"/>
                  </a:cubicBezTo>
                  <a:cubicBezTo>
                    <a:pt x="87" y="23"/>
                    <a:pt x="78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1" y="39"/>
                    <a:pt x="26" y="49"/>
                    <a:pt x="24" y="62"/>
                  </a:cubicBezTo>
                  <a:lnTo>
                    <a:pt x="10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9AD04919-2033-4957-8242-71AAA820D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3" y="3818"/>
              <a:ext cx="124" cy="244"/>
            </a:xfrm>
            <a:custGeom>
              <a:avLst/>
              <a:gdLst>
                <a:gd name="T0" fmla="*/ 76 w 76"/>
                <a:gd name="T1" fmla="*/ 27 h 149"/>
                <a:gd name="T2" fmla="*/ 59 w 76"/>
                <a:gd name="T3" fmla="*/ 22 h 149"/>
                <a:gd name="T4" fmla="*/ 33 w 76"/>
                <a:gd name="T5" fmla="*/ 37 h 149"/>
                <a:gd name="T6" fmla="*/ 24 w 76"/>
                <a:gd name="T7" fmla="*/ 75 h 149"/>
                <a:gd name="T8" fmla="*/ 24 w 76"/>
                <a:gd name="T9" fmla="*/ 149 h 149"/>
                <a:gd name="T10" fmla="*/ 0 w 76"/>
                <a:gd name="T11" fmla="*/ 149 h 149"/>
                <a:gd name="T12" fmla="*/ 0 w 76"/>
                <a:gd name="T13" fmla="*/ 3 h 149"/>
                <a:gd name="T14" fmla="*/ 24 w 76"/>
                <a:gd name="T15" fmla="*/ 3 h 149"/>
                <a:gd name="T16" fmla="*/ 24 w 76"/>
                <a:gd name="T17" fmla="*/ 33 h 149"/>
                <a:gd name="T18" fmla="*/ 24 w 76"/>
                <a:gd name="T19" fmla="*/ 33 h 149"/>
                <a:gd name="T20" fmla="*/ 39 w 76"/>
                <a:gd name="T21" fmla="*/ 9 h 149"/>
                <a:gd name="T22" fmla="*/ 62 w 76"/>
                <a:gd name="T23" fmla="*/ 0 h 149"/>
                <a:gd name="T24" fmla="*/ 76 w 76"/>
                <a:gd name="T25" fmla="*/ 2 h 149"/>
                <a:gd name="T26" fmla="*/ 76 w 76"/>
                <a:gd name="T27" fmla="*/ 2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49">
                  <a:moveTo>
                    <a:pt x="76" y="27"/>
                  </a:moveTo>
                  <a:cubicBezTo>
                    <a:pt x="72" y="24"/>
                    <a:pt x="66" y="22"/>
                    <a:pt x="59" y="22"/>
                  </a:cubicBezTo>
                  <a:cubicBezTo>
                    <a:pt x="48" y="22"/>
                    <a:pt x="40" y="27"/>
                    <a:pt x="33" y="37"/>
                  </a:cubicBezTo>
                  <a:cubicBezTo>
                    <a:pt x="27" y="46"/>
                    <a:pt x="24" y="59"/>
                    <a:pt x="24" y="75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7" y="23"/>
                    <a:pt x="32" y="15"/>
                    <a:pt x="39" y="9"/>
                  </a:cubicBezTo>
                  <a:cubicBezTo>
                    <a:pt x="46" y="3"/>
                    <a:pt x="54" y="0"/>
                    <a:pt x="62" y="0"/>
                  </a:cubicBezTo>
                  <a:cubicBezTo>
                    <a:pt x="68" y="0"/>
                    <a:pt x="73" y="1"/>
                    <a:pt x="76" y="2"/>
                  </a:cubicBezTo>
                  <a:lnTo>
                    <a:pt x="7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37891EEA-699A-4C76-8299-D6E29A0D29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55" y="3713"/>
              <a:ext cx="49" cy="349"/>
            </a:xfrm>
            <a:custGeom>
              <a:avLst/>
              <a:gdLst>
                <a:gd name="T0" fmla="*/ 30 w 30"/>
                <a:gd name="T1" fmla="*/ 15 h 213"/>
                <a:gd name="T2" fmla="*/ 26 w 30"/>
                <a:gd name="T3" fmla="*/ 26 h 213"/>
                <a:gd name="T4" fmla="*/ 15 w 30"/>
                <a:gd name="T5" fmla="*/ 30 h 213"/>
                <a:gd name="T6" fmla="*/ 4 w 30"/>
                <a:gd name="T7" fmla="*/ 26 h 213"/>
                <a:gd name="T8" fmla="*/ 0 w 30"/>
                <a:gd name="T9" fmla="*/ 15 h 213"/>
                <a:gd name="T10" fmla="*/ 4 w 30"/>
                <a:gd name="T11" fmla="*/ 4 h 213"/>
                <a:gd name="T12" fmla="*/ 15 w 30"/>
                <a:gd name="T13" fmla="*/ 0 h 213"/>
                <a:gd name="T14" fmla="*/ 26 w 30"/>
                <a:gd name="T15" fmla="*/ 4 h 213"/>
                <a:gd name="T16" fmla="*/ 30 w 30"/>
                <a:gd name="T17" fmla="*/ 15 h 213"/>
                <a:gd name="T18" fmla="*/ 26 w 30"/>
                <a:gd name="T19" fmla="*/ 213 h 213"/>
                <a:gd name="T20" fmla="*/ 3 w 30"/>
                <a:gd name="T21" fmla="*/ 213 h 213"/>
                <a:gd name="T22" fmla="*/ 3 w 30"/>
                <a:gd name="T23" fmla="*/ 67 h 213"/>
                <a:gd name="T24" fmla="*/ 26 w 30"/>
                <a:gd name="T25" fmla="*/ 67 h 213"/>
                <a:gd name="T26" fmla="*/ 26 w 30"/>
                <a:gd name="T2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213">
                  <a:moveTo>
                    <a:pt x="30" y="15"/>
                  </a:moveTo>
                  <a:cubicBezTo>
                    <a:pt x="30" y="19"/>
                    <a:pt x="29" y="23"/>
                    <a:pt x="26" y="26"/>
                  </a:cubicBezTo>
                  <a:cubicBezTo>
                    <a:pt x="23" y="29"/>
                    <a:pt x="19" y="30"/>
                    <a:pt x="15" y="30"/>
                  </a:cubicBezTo>
                  <a:cubicBezTo>
                    <a:pt x="11" y="30"/>
                    <a:pt x="7" y="29"/>
                    <a:pt x="4" y="26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9" y="0"/>
                    <a:pt x="23" y="1"/>
                    <a:pt x="26" y="4"/>
                  </a:cubicBezTo>
                  <a:cubicBezTo>
                    <a:pt x="29" y="7"/>
                    <a:pt x="30" y="11"/>
                    <a:pt x="30" y="15"/>
                  </a:cubicBezTo>
                  <a:close/>
                  <a:moveTo>
                    <a:pt x="26" y="213"/>
                  </a:moveTo>
                  <a:cubicBezTo>
                    <a:pt x="3" y="213"/>
                    <a:pt x="3" y="213"/>
                    <a:pt x="3" y="21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47D3821-22D2-41FB-8F9C-02425FA6DA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6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4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042082B5-3968-413E-BEA6-D5CA1EC029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0" y="3818"/>
              <a:ext cx="198" cy="244"/>
            </a:xfrm>
            <a:custGeom>
              <a:avLst/>
              <a:gdLst>
                <a:gd name="T0" fmla="*/ 121 w 121"/>
                <a:gd name="T1" fmla="*/ 149 h 149"/>
                <a:gd name="T2" fmla="*/ 97 w 121"/>
                <a:gd name="T3" fmla="*/ 149 h 149"/>
                <a:gd name="T4" fmla="*/ 97 w 121"/>
                <a:gd name="T5" fmla="*/ 66 h 149"/>
                <a:gd name="T6" fmla="*/ 64 w 121"/>
                <a:gd name="T7" fmla="*/ 19 h 149"/>
                <a:gd name="T8" fmla="*/ 35 w 121"/>
                <a:gd name="T9" fmla="*/ 32 h 149"/>
                <a:gd name="T10" fmla="*/ 23 w 121"/>
                <a:gd name="T11" fmla="*/ 66 h 149"/>
                <a:gd name="T12" fmla="*/ 23 w 121"/>
                <a:gd name="T13" fmla="*/ 149 h 149"/>
                <a:gd name="T14" fmla="*/ 0 w 121"/>
                <a:gd name="T15" fmla="*/ 149 h 149"/>
                <a:gd name="T16" fmla="*/ 0 w 121"/>
                <a:gd name="T17" fmla="*/ 3 h 149"/>
                <a:gd name="T18" fmla="*/ 23 w 121"/>
                <a:gd name="T19" fmla="*/ 3 h 149"/>
                <a:gd name="T20" fmla="*/ 23 w 121"/>
                <a:gd name="T21" fmla="*/ 27 h 149"/>
                <a:gd name="T22" fmla="*/ 24 w 121"/>
                <a:gd name="T23" fmla="*/ 27 h 149"/>
                <a:gd name="T24" fmla="*/ 72 w 121"/>
                <a:gd name="T25" fmla="*/ 0 h 149"/>
                <a:gd name="T26" fmla="*/ 108 w 121"/>
                <a:gd name="T27" fmla="*/ 15 h 149"/>
                <a:gd name="T28" fmla="*/ 121 w 121"/>
                <a:gd name="T29" fmla="*/ 60 h 149"/>
                <a:gd name="T30" fmla="*/ 121 w 121"/>
                <a:gd name="T3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149">
                  <a:moveTo>
                    <a:pt x="121" y="149"/>
                  </a:moveTo>
                  <a:cubicBezTo>
                    <a:pt x="97" y="149"/>
                    <a:pt x="97" y="149"/>
                    <a:pt x="97" y="149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35"/>
                    <a:pt x="86" y="19"/>
                    <a:pt x="64" y="19"/>
                  </a:cubicBezTo>
                  <a:cubicBezTo>
                    <a:pt x="52" y="19"/>
                    <a:pt x="42" y="24"/>
                    <a:pt x="35" y="32"/>
                  </a:cubicBezTo>
                  <a:cubicBezTo>
                    <a:pt x="27" y="41"/>
                    <a:pt x="23" y="52"/>
                    <a:pt x="23" y="66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35" y="9"/>
                    <a:pt x="51" y="0"/>
                    <a:pt x="72" y="0"/>
                  </a:cubicBezTo>
                  <a:cubicBezTo>
                    <a:pt x="88" y="0"/>
                    <a:pt x="100" y="5"/>
                    <a:pt x="108" y="15"/>
                  </a:cubicBezTo>
                  <a:cubicBezTo>
                    <a:pt x="117" y="26"/>
                    <a:pt x="121" y="40"/>
                    <a:pt x="121" y="60"/>
                  </a:cubicBezTo>
                  <a:lnTo>
                    <a:pt x="121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3D868422-4F38-43E5-AFCF-D7CADD429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71" y="3818"/>
              <a:ext cx="178" cy="249"/>
            </a:xfrm>
            <a:custGeom>
              <a:avLst/>
              <a:gdLst>
                <a:gd name="T0" fmla="*/ 109 w 109"/>
                <a:gd name="T1" fmla="*/ 142 h 152"/>
                <a:gd name="T2" fmla="*/ 69 w 109"/>
                <a:gd name="T3" fmla="*/ 152 h 152"/>
                <a:gd name="T4" fmla="*/ 33 w 109"/>
                <a:gd name="T5" fmla="*/ 143 h 152"/>
                <a:gd name="T6" fmla="*/ 9 w 109"/>
                <a:gd name="T7" fmla="*/ 117 h 152"/>
                <a:gd name="T8" fmla="*/ 0 w 109"/>
                <a:gd name="T9" fmla="*/ 80 h 152"/>
                <a:gd name="T10" fmla="*/ 20 w 109"/>
                <a:gd name="T11" fmla="*/ 21 h 152"/>
                <a:gd name="T12" fmla="*/ 76 w 109"/>
                <a:gd name="T13" fmla="*/ 0 h 152"/>
                <a:gd name="T14" fmla="*/ 109 w 109"/>
                <a:gd name="T15" fmla="*/ 7 h 152"/>
                <a:gd name="T16" fmla="*/ 109 w 109"/>
                <a:gd name="T17" fmla="*/ 31 h 152"/>
                <a:gd name="T18" fmla="*/ 75 w 109"/>
                <a:gd name="T19" fmla="*/ 19 h 152"/>
                <a:gd name="T20" fmla="*/ 38 w 109"/>
                <a:gd name="T21" fmla="*/ 36 h 152"/>
                <a:gd name="T22" fmla="*/ 24 w 109"/>
                <a:gd name="T23" fmla="*/ 77 h 152"/>
                <a:gd name="T24" fmla="*/ 37 w 109"/>
                <a:gd name="T25" fmla="*/ 118 h 152"/>
                <a:gd name="T26" fmla="*/ 73 w 109"/>
                <a:gd name="T27" fmla="*/ 133 h 152"/>
                <a:gd name="T28" fmla="*/ 109 w 109"/>
                <a:gd name="T29" fmla="*/ 120 h 152"/>
                <a:gd name="T30" fmla="*/ 109 w 109"/>
                <a:gd name="T31" fmla="*/ 1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" h="152">
                  <a:moveTo>
                    <a:pt x="109" y="142"/>
                  </a:moveTo>
                  <a:cubicBezTo>
                    <a:pt x="98" y="149"/>
                    <a:pt x="84" y="152"/>
                    <a:pt x="69" y="152"/>
                  </a:cubicBezTo>
                  <a:cubicBezTo>
                    <a:pt x="56" y="152"/>
                    <a:pt x="44" y="149"/>
                    <a:pt x="33" y="143"/>
                  </a:cubicBezTo>
                  <a:cubicBezTo>
                    <a:pt x="23" y="137"/>
                    <a:pt x="14" y="128"/>
                    <a:pt x="9" y="117"/>
                  </a:cubicBezTo>
                  <a:cubicBezTo>
                    <a:pt x="3" y="106"/>
                    <a:pt x="0" y="94"/>
                    <a:pt x="0" y="80"/>
                  </a:cubicBezTo>
                  <a:cubicBezTo>
                    <a:pt x="0" y="55"/>
                    <a:pt x="7" y="36"/>
                    <a:pt x="20" y="21"/>
                  </a:cubicBezTo>
                  <a:cubicBezTo>
                    <a:pt x="34" y="7"/>
                    <a:pt x="53" y="0"/>
                    <a:pt x="76" y="0"/>
                  </a:cubicBezTo>
                  <a:cubicBezTo>
                    <a:pt x="88" y="0"/>
                    <a:pt x="100" y="2"/>
                    <a:pt x="109" y="7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98" y="23"/>
                    <a:pt x="87" y="19"/>
                    <a:pt x="75" y="19"/>
                  </a:cubicBezTo>
                  <a:cubicBezTo>
                    <a:pt x="60" y="19"/>
                    <a:pt x="47" y="25"/>
                    <a:pt x="38" y="36"/>
                  </a:cubicBezTo>
                  <a:cubicBezTo>
                    <a:pt x="28" y="46"/>
                    <a:pt x="24" y="60"/>
                    <a:pt x="24" y="77"/>
                  </a:cubicBezTo>
                  <a:cubicBezTo>
                    <a:pt x="24" y="94"/>
                    <a:pt x="28" y="108"/>
                    <a:pt x="37" y="118"/>
                  </a:cubicBezTo>
                  <a:cubicBezTo>
                    <a:pt x="46" y="128"/>
                    <a:pt x="58" y="133"/>
                    <a:pt x="73" y="133"/>
                  </a:cubicBezTo>
                  <a:cubicBezTo>
                    <a:pt x="86" y="133"/>
                    <a:pt x="98" y="128"/>
                    <a:pt x="109" y="120"/>
                  </a:cubicBezTo>
                  <a:lnTo>
                    <a:pt x="109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3ED3384C-B7BF-4FB6-8959-C2A7499EDF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88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3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F040A55-BE60-4EA5-8555-E73EDCB478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36" y="3818"/>
              <a:ext cx="145" cy="249"/>
            </a:xfrm>
            <a:custGeom>
              <a:avLst/>
              <a:gdLst>
                <a:gd name="T0" fmla="*/ 89 w 89"/>
                <a:gd name="T1" fmla="*/ 110 h 152"/>
                <a:gd name="T2" fmla="*/ 75 w 89"/>
                <a:gd name="T3" fmla="*/ 141 h 152"/>
                <a:gd name="T4" fmla="*/ 36 w 89"/>
                <a:gd name="T5" fmla="*/ 152 h 152"/>
                <a:gd name="T6" fmla="*/ 0 w 89"/>
                <a:gd name="T7" fmla="*/ 144 h 152"/>
                <a:gd name="T8" fmla="*/ 0 w 89"/>
                <a:gd name="T9" fmla="*/ 119 h 152"/>
                <a:gd name="T10" fmla="*/ 38 w 89"/>
                <a:gd name="T11" fmla="*/ 133 h 152"/>
                <a:gd name="T12" fmla="*/ 65 w 89"/>
                <a:gd name="T13" fmla="*/ 112 h 152"/>
                <a:gd name="T14" fmla="*/ 60 w 89"/>
                <a:gd name="T15" fmla="*/ 99 h 152"/>
                <a:gd name="T16" fmla="*/ 35 w 89"/>
                <a:gd name="T17" fmla="*/ 85 h 152"/>
                <a:gd name="T18" fmla="*/ 8 w 89"/>
                <a:gd name="T19" fmla="*/ 67 h 152"/>
                <a:gd name="T20" fmla="*/ 0 w 89"/>
                <a:gd name="T21" fmla="*/ 42 h 152"/>
                <a:gd name="T22" fmla="*/ 15 w 89"/>
                <a:gd name="T23" fmla="*/ 12 h 152"/>
                <a:gd name="T24" fmla="*/ 51 w 89"/>
                <a:gd name="T25" fmla="*/ 0 h 152"/>
                <a:gd name="T26" fmla="*/ 83 w 89"/>
                <a:gd name="T27" fmla="*/ 6 h 152"/>
                <a:gd name="T28" fmla="*/ 83 w 89"/>
                <a:gd name="T29" fmla="*/ 30 h 152"/>
                <a:gd name="T30" fmla="*/ 50 w 89"/>
                <a:gd name="T31" fmla="*/ 19 h 152"/>
                <a:gd name="T32" fmla="*/ 31 w 89"/>
                <a:gd name="T33" fmla="*/ 25 h 152"/>
                <a:gd name="T34" fmla="*/ 24 w 89"/>
                <a:gd name="T35" fmla="*/ 40 h 152"/>
                <a:gd name="T36" fmla="*/ 29 w 89"/>
                <a:gd name="T37" fmla="*/ 55 h 152"/>
                <a:gd name="T38" fmla="*/ 52 w 89"/>
                <a:gd name="T39" fmla="*/ 67 h 152"/>
                <a:gd name="T40" fmla="*/ 81 w 89"/>
                <a:gd name="T41" fmla="*/ 86 h 152"/>
                <a:gd name="T42" fmla="*/ 89 w 89"/>
                <a:gd name="T43" fmla="*/ 11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152">
                  <a:moveTo>
                    <a:pt x="89" y="110"/>
                  </a:moveTo>
                  <a:cubicBezTo>
                    <a:pt x="89" y="123"/>
                    <a:pt x="84" y="133"/>
                    <a:pt x="75" y="141"/>
                  </a:cubicBezTo>
                  <a:cubicBezTo>
                    <a:pt x="65" y="149"/>
                    <a:pt x="52" y="152"/>
                    <a:pt x="36" y="152"/>
                  </a:cubicBezTo>
                  <a:cubicBezTo>
                    <a:pt x="22" y="152"/>
                    <a:pt x="10" y="150"/>
                    <a:pt x="0" y="14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1" y="128"/>
                    <a:pt x="24" y="133"/>
                    <a:pt x="38" y="133"/>
                  </a:cubicBezTo>
                  <a:cubicBezTo>
                    <a:pt x="56" y="133"/>
                    <a:pt x="65" y="126"/>
                    <a:pt x="65" y="112"/>
                  </a:cubicBezTo>
                  <a:cubicBezTo>
                    <a:pt x="65" y="107"/>
                    <a:pt x="64" y="102"/>
                    <a:pt x="60" y="99"/>
                  </a:cubicBezTo>
                  <a:cubicBezTo>
                    <a:pt x="56" y="95"/>
                    <a:pt x="48" y="91"/>
                    <a:pt x="35" y="85"/>
                  </a:cubicBezTo>
                  <a:cubicBezTo>
                    <a:pt x="22" y="79"/>
                    <a:pt x="13" y="73"/>
                    <a:pt x="8" y="67"/>
                  </a:cubicBezTo>
                  <a:cubicBezTo>
                    <a:pt x="3" y="61"/>
                    <a:pt x="0" y="52"/>
                    <a:pt x="0" y="42"/>
                  </a:cubicBezTo>
                  <a:cubicBezTo>
                    <a:pt x="0" y="30"/>
                    <a:pt x="5" y="20"/>
                    <a:pt x="15" y="12"/>
                  </a:cubicBezTo>
                  <a:cubicBezTo>
                    <a:pt x="24" y="4"/>
                    <a:pt x="37" y="0"/>
                    <a:pt x="51" y="0"/>
                  </a:cubicBezTo>
                  <a:cubicBezTo>
                    <a:pt x="63" y="0"/>
                    <a:pt x="73" y="2"/>
                    <a:pt x="83" y="6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73" y="23"/>
                    <a:pt x="62" y="19"/>
                    <a:pt x="50" y="19"/>
                  </a:cubicBezTo>
                  <a:cubicBezTo>
                    <a:pt x="42" y="19"/>
                    <a:pt x="36" y="21"/>
                    <a:pt x="31" y="25"/>
                  </a:cubicBezTo>
                  <a:cubicBezTo>
                    <a:pt x="26" y="29"/>
                    <a:pt x="24" y="34"/>
                    <a:pt x="24" y="40"/>
                  </a:cubicBezTo>
                  <a:cubicBezTo>
                    <a:pt x="24" y="46"/>
                    <a:pt x="26" y="51"/>
                    <a:pt x="29" y="55"/>
                  </a:cubicBezTo>
                  <a:cubicBezTo>
                    <a:pt x="33" y="58"/>
                    <a:pt x="40" y="62"/>
                    <a:pt x="52" y="67"/>
                  </a:cubicBezTo>
                  <a:cubicBezTo>
                    <a:pt x="66" y="73"/>
                    <a:pt x="75" y="79"/>
                    <a:pt x="81" y="86"/>
                  </a:cubicBezTo>
                  <a:cubicBezTo>
                    <a:pt x="87" y="92"/>
                    <a:pt x="89" y="100"/>
                    <a:pt x="89" y="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45738CD-7F6E-4809-AE45-E7E61750DD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19" y="3720"/>
              <a:ext cx="114" cy="342"/>
            </a:xfrm>
            <a:custGeom>
              <a:avLst/>
              <a:gdLst>
                <a:gd name="T0" fmla="*/ 47 w 70"/>
                <a:gd name="T1" fmla="*/ 209 h 209"/>
                <a:gd name="T2" fmla="*/ 47 w 70"/>
                <a:gd name="T3" fmla="*/ 32 h 209"/>
                <a:gd name="T4" fmla="*/ 26 w 70"/>
                <a:gd name="T5" fmla="*/ 46 h 209"/>
                <a:gd name="T6" fmla="*/ 0 w 70"/>
                <a:gd name="T7" fmla="*/ 57 h 209"/>
                <a:gd name="T8" fmla="*/ 0 w 70"/>
                <a:gd name="T9" fmla="*/ 33 h 209"/>
                <a:gd name="T10" fmla="*/ 33 w 70"/>
                <a:gd name="T11" fmla="*/ 19 h 209"/>
                <a:gd name="T12" fmla="*/ 61 w 70"/>
                <a:gd name="T13" fmla="*/ 0 h 209"/>
                <a:gd name="T14" fmla="*/ 70 w 70"/>
                <a:gd name="T15" fmla="*/ 0 h 209"/>
                <a:gd name="T16" fmla="*/ 70 w 70"/>
                <a:gd name="T17" fmla="*/ 209 h 209"/>
                <a:gd name="T18" fmla="*/ 47 w 70"/>
                <a:gd name="T1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209">
                  <a:moveTo>
                    <a:pt x="47" y="209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3" y="37"/>
                    <a:pt x="36" y="41"/>
                    <a:pt x="26" y="46"/>
                  </a:cubicBezTo>
                  <a:cubicBezTo>
                    <a:pt x="16" y="51"/>
                    <a:pt x="8" y="55"/>
                    <a:pt x="0" y="5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" y="30"/>
                    <a:pt x="21" y="26"/>
                    <a:pt x="33" y="19"/>
                  </a:cubicBezTo>
                  <a:cubicBezTo>
                    <a:pt x="45" y="13"/>
                    <a:pt x="54" y="6"/>
                    <a:pt x="6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209"/>
                    <a:pt x="70" y="209"/>
                    <a:pt x="70" y="209"/>
                  </a:cubicBezTo>
                  <a:lnTo>
                    <a:pt x="47" y="209"/>
                  </a:lnTo>
                  <a:close/>
                </a:path>
              </a:pathLst>
            </a:custGeom>
            <a:solidFill>
              <a:srgbClr val="E64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0D1F7B4-8EA4-4090-81D2-E1F54DF6A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5" y="3721"/>
              <a:ext cx="217" cy="346"/>
            </a:xfrm>
            <a:custGeom>
              <a:avLst/>
              <a:gdLst>
                <a:gd name="T0" fmla="*/ 0 w 133"/>
                <a:gd name="T1" fmla="*/ 151 h 211"/>
                <a:gd name="T2" fmla="*/ 11 w 133"/>
                <a:gd name="T3" fmla="*/ 119 h 211"/>
                <a:gd name="T4" fmla="*/ 38 w 133"/>
                <a:gd name="T5" fmla="*/ 97 h 211"/>
                <a:gd name="T6" fmla="*/ 17 w 133"/>
                <a:gd name="T7" fmla="*/ 78 h 211"/>
                <a:gd name="T8" fmla="*/ 9 w 133"/>
                <a:gd name="T9" fmla="*/ 52 h 211"/>
                <a:gd name="T10" fmla="*/ 25 w 133"/>
                <a:gd name="T11" fmla="*/ 15 h 211"/>
                <a:gd name="T12" fmla="*/ 67 w 133"/>
                <a:gd name="T13" fmla="*/ 0 h 211"/>
                <a:gd name="T14" fmla="*/ 96 w 133"/>
                <a:gd name="T15" fmla="*/ 7 h 211"/>
                <a:gd name="T16" fmla="*/ 117 w 133"/>
                <a:gd name="T17" fmla="*/ 26 h 211"/>
                <a:gd name="T18" fmla="*/ 124 w 133"/>
                <a:gd name="T19" fmla="*/ 52 h 211"/>
                <a:gd name="T20" fmla="*/ 116 w 133"/>
                <a:gd name="T21" fmla="*/ 78 h 211"/>
                <a:gd name="T22" fmla="*/ 95 w 133"/>
                <a:gd name="T23" fmla="*/ 97 h 211"/>
                <a:gd name="T24" fmla="*/ 122 w 133"/>
                <a:gd name="T25" fmla="*/ 119 h 211"/>
                <a:gd name="T26" fmla="*/ 133 w 133"/>
                <a:gd name="T27" fmla="*/ 151 h 211"/>
                <a:gd name="T28" fmla="*/ 114 w 133"/>
                <a:gd name="T29" fmla="*/ 195 h 211"/>
                <a:gd name="T30" fmla="*/ 67 w 133"/>
                <a:gd name="T31" fmla="*/ 211 h 211"/>
                <a:gd name="T32" fmla="*/ 32 w 133"/>
                <a:gd name="T33" fmla="*/ 203 h 211"/>
                <a:gd name="T34" fmla="*/ 9 w 133"/>
                <a:gd name="T35" fmla="*/ 182 h 211"/>
                <a:gd name="T36" fmla="*/ 0 w 133"/>
                <a:gd name="T37" fmla="*/ 151 h 211"/>
                <a:gd name="T38" fmla="*/ 26 w 133"/>
                <a:gd name="T39" fmla="*/ 149 h 211"/>
                <a:gd name="T40" fmla="*/ 37 w 133"/>
                <a:gd name="T41" fmla="*/ 179 h 211"/>
                <a:gd name="T42" fmla="*/ 67 w 133"/>
                <a:gd name="T43" fmla="*/ 191 h 211"/>
                <a:gd name="T44" fmla="*/ 96 w 133"/>
                <a:gd name="T45" fmla="*/ 179 h 211"/>
                <a:gd name="T46" fmla="*/ 108 w 133"/>
                <a:gd name="T47" fmla="*/ 149 h 211"/>
                <a:gd name="T48" fmla="*/ 96 w 133"/>
                <a:gd name="T49" fmla="*/ 119 h 211"/>
                <a:gd name="T50" fmla="*/ 67 w 133"/>
                <a:gd name="T51" fmla="*/ 107 h 211"/>
                <a:gd name="T52" fmla="*/ 37 w 133"/>
                <a:gd name="T53" fmla="*/ 119 h 211"/>
                <a:gd name="T54" fmla="*/ 26 w 133"/>
                <a:gd name="T55" fmla="*/ 149 h 211"/>
                <a:gd name="T56" fmla="*/ 33 w 133"/>
                <a:gd name="T57" fmla="*/ 54 h 211"/>
                <a:gd name="T58" fmla="*/ 43 w 133"/>
                <a:gd name="T59" fmla="*/ 79 h 211"/>
                <a:gd name="T60" fmla="*/ 67 w 133"/>
                <a:gd name="T61" fmla="*/ 88 h 211"/>
                <a:gd name="T62" fmla="*/ 91 w 133"/>
                <a:gd name="T63" fmla="*/ 78 h 211"/>
                <a:gd name="T64" fmla="*/ 101 w 133"/>
                <a:gd name="T65" fmla="*/ 54 h 211"/>
                <a:gd name="T66" fmla="*/ 91 w 133"/>
                <a:gd name="T67" fmla="*/ 30 h 211"/>
                <a:gd name="T68" fmla="*/ 67 w 133"/>
                <a:gd name="T69" fmla="*/ 20 h 211"/>
                <a:gd name="T70" fmla="*/ 43 w 133"/>
                <a:gd name="T71" fmla="*/ 30 h 211"/>
                <a:gd name="T72" fmla="*/ 33 w 133"/>
                <a:gd name="T73" fmla="*/ 5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3" h="211">
                  <a:moveTo>
                    <a:pt x="0" y="151"/>
                  </a:moveTo>
                  <a:cubicBezTo>
                    <a:pt x="0" y="139"/>
                    <a:pt x="4" y="129"/>
                    <a:pt x="11" y="119"/>
                  </a:cubicBezTo>
                  <a:cubicBezTo>
                    <a:pt x="18" y="109"/>
                    <a:pt x="27" y="101"/>
                    <a:pt x="38" y="97"/>
                  </a:cubicBezTo>
                  <a:cubicBezTo>
                    <a:pt x="29" y="92"/>
                    <a:pt x="22" y="86"/>
                    <a:pt x="17" y="78"/>
                  </a:cubicBezTo>
                  <a:cubicBezTo>
                    <a:pt x="12" y="70"/>
                    <a:pt x="9" y="62"/>
                    <a:pt x="9" y="52"/>
                  </a:cubicBezTo>
                  <a:cubicBezTo>
                    <a:pt x="9" y="37"/>
                    <a:pt x="15" y="25"/>
                    <a:pt x="25" y="15"/>
                  </a:cubicBezTo>
                  <a:cubicBezTo>
                    <a:pt x="36" y="5"/>
                    <a:pt x="50" y="0"/>
                    <a:pt x="67" y="0"/>
                  </a:cubicBezTo>
                  <a:cubicBezTo>
                    <a:pt x="77" y="0"/>
                    <a:pt x="87" y="3"/>
                    <a:pt x="96" y="7"/>
                  </a:cubicBezTo>
                  <a:cubicBezTo>
                    <a:pt x="105" y="12"/>
                    <a:pt x="112" y="18"/>
                    <a:pt x="117" y="26"/>
                  </a:cubicBezTo>
                  <a:cubicBezTo>
                    <a:pt x="122" y="34"/>
                    <a:pt x="124" y="43"/>
                    <a:pt x="124" y="52"/>
                  </a:cubicBezTo>
                  <a:cubicBezTo>
                    <a:pt x="124" y="62"/>
                    <a:pt x="121" y="70"/>
                    <a:pt x="116" y="78"/>
                  </a:cubicBezTo>
                  <a:cubicBezTo>
                    <a:pt x="111" y="86"/>
                    <a:pt x="104" y="92"/>
                    <a:pt x="95" y="97"/>
                  </a:cubicBezTo>
                  <a:cubicBezTo>
                    <a:pt x="106" y="101"/>
                    <a:pt x="115" y="109"/>
                    <a:pt x="122" y="119"/>
                  </a:cubicBezTo>
                  <a:cubicBezTo>
                    <a:pt x="129" y="129"/>
                    <a:pt x="133" y="139"/>
                    <a:pt x="133" y="151"/>
                  </a:cubicBezTo>
                  <a:cubicBezTo>
                    <a:pt x="133" y="169"/>
                    <a:pt x="127" y="183"/>
                    <a:pt x="114" y="195"/>
                  </a:cubicBezTo>
                  <a:cubicBezTo>
                    <a:pt x="102" y="206"/>
                    <a:pt x="86" y="211"/>
                    <a:pt x="67" y="211"/>
                  </a:cubicBezTo>
                  <a:cubicBezTo>
                    <a:pt x="54" y="211"/>
                    <a:pt x="42" y="209"/>
                    <a:pt x="32" y="203"/>
                  </a:cubicBezTo>
                  <a:cubicBezTo>
                    <a:pt x="22" y="198"/>
                    <a:pt x="14" y="191"/>
                    <a:pt x="9" y="182"/>
                  </a:cubicBezTo>
                  <a:cubicBezTo>
                    <a:pt x="3" y="173"/>
                    <a:pt x="0" y="163"/>
                    <a:pt x="0" y="151"/>
                  </a:cubicBezTo>
                  <a:close/>
                  <a:moveTo>
                    <a:pt x="26" y="149"/>
                  </a:moveTo>
                  <a:cubicBezTo>
                    <a:pt x="26" y="162"/>
                    <a:pt x="29" y="172"/>
                    <a:pt x="37" y="179"/>
                  </a:cubicBezTo>
                  <a:cubicBezTo>
                    <a:pt x="44" y="187"/>
                    <a:pt x="54" y="191"/>
                    <a:pt x="67" y="191"/>
                  </a:cubicBezTo>
                  <a:cubicBezTo>
                    <a:pt x="79" y="191"/>
                    <a:pt x="89" y="187"/>
                    <a:pt x="96" y="179"/>
                  </a:cubicBezTo>
                  <a:cubicBezTo>
                    <a:pt x="104" y="172"/>
                    <a:pt x="108" y="161"/>
                    <a:pt x="108" y="149"/>
                  </a:cubicBezTo>
                  <a:cubicBezTo>
                    <a:pt x="108" y="137"/>
                    <a:pt x="104" y="127"/>
                    <a:pt x="96" y="119"/>
                  </a:cubicBezTo>
                  <a:cubicBezTo>
                    <a:pt x="89" y="111"/>
                    <a:pt x="79" y="107"/>
                    <a:pt x="67" y="107"/>
                  </a:cubicBezTo>
                  <a:cubicBezTo>
                    <a:pt x="55" y="107"/>
                    <a:pt x="45" y="111"/>
                    <a:pt x="37" y="119"/>
                  </a:cubicBezTo>
                  <a:cubicBezTo>
                    <a:pt x="30" y="127"/>
                    <a:pt x="26" y="137"/>
                    <a:pt x="26" y="149"/>
                  </a:cubicBezTo>
                  <a:close/>
                  <a:moveTo>
                    <a:pt x="33" y="54"/>
                  </a:moveTo>
                  <a:cubicBezTo>
                    <a:pt x="33" y="64"/>
                    <a:pt x="36" y="72"/>
                    <a:pt x="43" y="79"/>
                  </a:cubicBezTo>
                  <a:cubicBezTo>
                    <a:pt x="50" y="85"/>
                    <a:pt x="57" y="88"/>
                    <a:pt x="67" y="88"/>
                  </a:cubicBezTo>
                  <a:cubicBezTo>
                    <a:pt x="76" y="88"/>
                    <a:pt x="84" y="85"/>
                    <a:pt x="91" y="78"/>
                  </a:cubicBezTo>
                  <a:cubicBezTo>
                    <a:pt x="97" y="72"/>
                    <a:pt x="101" y="64"/>
                    <a:pt x="101" y="54"/>
                  </a:cubicBezTo>
                  <a:cubicBezTo>
                    <a:pt x="101" y="44"/>
                    <a:pt x="97" y="36"/>
                    <a:pt x="91" y="30"/>
                  </a:cubicBezTo>
                  <a:cubicBezTo>
                    <a:pt x="84" y="23"/>
                    <a:pt x="76" y="20"/>
                    <a:pt x="67" y="20"/>
                  </a:cubicBezTo>
                  <a:cubicBezTo>
                    <a:pt x="57" y="20"/>
                    <a:pt x="49" y="23"/>
                    <a:pt x="43" y="30"/>
                  </a:cubicBezTo>
                  <a:cubicBezTo>
                    <a:pt x="36" y="36"/>
                    <a:pt x="33" y="44"/>
                    <a:pt x="33" y="54"/>
                  </a:cubicBezTo>
                  <a:close/>
                </a:path>
              </a:pathLst>
            </a:custGeom>
            <a:solidFill>
              <a:srgbClr val="E648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018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FF0C-D2EE-4CC6-82A2-50823C04E644}" type="datetimeFigureOut">
              <a:rPr lang="fr-FR" smtClean="0"/>
              <a:t>08/11/2018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AC2A7-9738-405C-930E-400C499DBA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3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intérieur, bâtiment, plancher&#10;&#10;Description générée avec un niveau de confiance très élevé">
            <a:extLst>
              <a:ext uri="{FF2B5EF4-FFF2-40B4-BE49-F238E27FC236}">
                <a16:creationId xmlns:a16="http://schemas.microsoft.com/office/drawing/2014/main" id="{2C45AF1F-5759-412D-A6AD-2FCD26979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586931-DC04-4A33-86ED-8D1CEB378F09}"/>
              </a:ext>
            </a:extLst>
          </p:cNvPr>
          <p:cNvSpPr/>
          <p:nvPr userDrawn="1"/>
        </p:nvSpPr>
        <p:spPr>
          <a:xfrm rot="16200000">
            <a:off x="1116817" y="-1116819"/>
            <a:ext cx="6858001" cy="9091635"/>
          </a:xfrm>
          <a:prstGeom prst="rect">
            <a:avLst/>
          </a:prstGeom>
          <a:gradFill>
            <a:gsLst>
              <a:gs pos="52000">
                <a:srgbClr val="FFFFFF">
                  <a:alpha val="65000"/>
                </a:srgbClr>
              </a:gs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rgbClr val="87B519"/>
                </a:solidFill>
              </a:defRPr>
            </a:lvl1pPr>
          </a:lstStyle>
          <a:p>
            <a:r>
              <a:rPr lang="en-US"/>
              <a:t>Microsoft experiences18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  <p:grpSp>
        <p:nvGrpSpPr>
          <p:cNvPr id="13" name="Group 4">
            <a:extLst>
              <a:ext uri="{FF2B5EF4-FFF2-40B4-BE49-F238E27FC236}">
                <a16:creationId xmlns:a16="http://schemas.microsoft.com/office/drawing/2014/main" id="{5A8CDF9F-2B9A-4855-87A1-61D2318EEC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24750" y="286278"/>
            <a:ext cx="4221163" cy="590551"/>
            <a:chOff x="4740" y="127"/>
            <a:chExt cx="2659" cy="372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CEA2884A-E2BB-42FC-9214-100FA285F5D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742" y="180"/>
              <a:ext cx="2651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E73B4"/>
                </a:solidFill>
              </a:endParaRPr>
            </a:p>
          </p:txBody>
        </p:sp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CC9C7DF1-CFDC-460D-99F4-CB276B43C3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740" y="127"/>
              <a:ext cx="1048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3100" b="0" i="0" u="none" strike="noStrike" cap="none" normalizeH="0" baseline="0">
                  <a:ln>
                    <a:noFill/>
                  </a:ln>
                  <a:solidFill>
                    <a:srgbClr val="87B519"/>
                  </a:solidFill>
                  <a:effectLst/>
                  <a:latin typeface="Segoe UI" panose="020B0502040204020203" pitchFamily="34" charset="0"/>
                </a:rPr>
                <a:t>Microsoft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0A58A40F-92BF-4C0D-AB49-536B9E2337F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844" y="127"/>
              <a:ext cx="1340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3100" b="1" i="0" u="none" strike="noStrike" cap="none" normalizeH="0" baseline="0" err="1">
                  <a:ln>
                    <a:noFill/>
                  </a:ln>
                  <a:solidFill>
                    <a:srgbClr val="87B519"/>
                  </a:solidFill>
                  <a:effectLst/>
                  <a:latin typeface="Segoe UI Semibold" panose="020B0702040204020203" pitchFamily="34" charset="0"/>
                </a:rPr>
                <a:t>experiences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561C0E02-3F48-4EF5-A912-E3BF66BA9E8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59" y="127"/>
              <a:ext cx="240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3100" b="1" i="0" u="none" strike="noStrike" cap="none" normalizeH="0" baseline="0">
                  <a:ln>
                    <a:noFill/>
                  </a:ln>
                  <a:solidFill>
                    <a:srgbClr val="87B519"/>
                  </a:solidFill>
                  <a:effectLst/>
                  <a:latin typeface="Segoe UI Semibold" panose="020B0702040204020203" pitchFamily="34" charset="0"/>
                </a:rPr>
                <a:t>18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972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, homme, intérieur, transport&#10;&#10;Description générée avec un niveau de confiance très élevé">
            <a:extLst>
              <a:ext uri="{FF2B5EF4-FFF2-40B4-BE49-F238E27FC236}">
                <a16:creationId xmlns:a16="http://schemas.microsoft.com/office/drawing/2014/main" id="{18728F12-18F0-47BA-96DD-283AF1B8FB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DC60DF-26C1-44EE-8337-3D157494EDAA}"/>
              </a:ext>
            </a:extLst>
          </p:cNvPr>
          <p:cNvSpPr/>
          <p:nvPr userDrawn="1"/>
        </p:nvSpPr>
        <p:spPr>
          <a:xfrm rot="16200000">
            <a:off x="2102601" y="-2102602"/>
            <a:ext cx="6858002" cy="1106320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experiences18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0522095-6C8D-463A-84D6-A5F9ABADF44A}"/>
              </a:ext>
            </a:extLst>
          </p:cNvPr>
          <p:cNvGrpSpPr/>
          <p:nvPr userDrawn="1"/>
        </p:nvGrpSpPr>
        <p:grpSpPr>
          <a:xfrm>
            <a:off x="455996" y="440495"/>
            <a:ext cx="914787" cy="196431"/>
            <a:chOff x="455996" y="440495"/>
            <a:chExt cx="914787" cy="19643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07803" y="450131"/>
              <a:ext cx="662980" cy="184114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55996" y="440495"/>
              <a:ext cx="216323" cy="196431"/>
            </a:xfrm>
            <a:prstGeom prst="rect">
              <a:avLst/>
            </a:prstGeom>
          </p:spPr>
        </p:pic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1A05F5F2-3AAD-452B-B859-9DFB2C741F4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24750" y="286278"/>
            <a:ext cx="4221163" cy="590551"/>
            <a:chOff x="4740" y="127"/>
            <a:chExt cx="2659" cy="372"/>
          </a:xfrm>
        </p:grpSpPr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F374628B-85C5-4436-A758-3DD6B28BB7E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742" y="180"/>
              <a:ext cx="2651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9495A112-05D6-49E0-9A19-79DC20E3EE0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740" y="127"/>
              <a:ext cx="1048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31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Microsoft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B037F436-304A-42DE-87EC-99E9651AF5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844" y="127"/>
              <a:ext cx="1340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3100" b="1" i="0" u="none" strike="noStrike" cap="none" normalizeH="0" baseline="0" err="1">
                  <a:ln>
                    <a:noFill/>
                  </a:ln>
                  <a:solidFill>
                    <a:schemeClr val="bg1"/>
                  </a:solidFill>
                  <a:effectLst/>
                  <a:latin typeface="Segoe UI Semibold" panose="020B0702040204020203" pitchFamily="34" charset="0"/>
                </a:rPr>
                <a:t>experiences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48F7AFFE-BD20-4D0E-B90D-B569843A4D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59" y="127"/>
              <a:ext cx="240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31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 Semibold" panose="020B0702040204020203" pitchFamily="34" charset="0"/>
                </a:rPr>
                <a:t>18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125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432759"/>
            <a:ext cx="3618381" cy="899665"/>
          </a:xfrm>
        </p:spPr>
        <p:txBody>
          <a:bodyPr lIns="0" tIns="0" rIns="0" bIns="0"/>
          <a:lstStyle>
            <a:lvl1pPr>
              <a:defRPr sz="1765" spc="-4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432759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buNone/>
              <a:defRPr sz="1765" spc="-49" baseline="0">
                <a:solidFill>
                  <a:srgbClr val="87B519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811FEE94-BC6B-4B9C-9199-D0DB9E73CA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848225"/>
            <a:ext cx="12192000" cy="200977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86FCAB4-AC77-4C0F-9329-3D714547D03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367745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8" name="Group 4">
            <a:extLst>
              <a:ext uri="{FF2B5EF4-FFF2-40B4-BE49-F238E27FC236}">
                <a16:creationId xmlns:a16="http://schemas.microsoft.com/office/drawing/2014/main" id="{9D9F811E-BC9E-4DCD-A1B7-D4AC6227BB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5614" y="5634238"/>
            <a:ext cx="3378866" cy="901667"/>
            <a:chOff x="287" y="3417"/>
            <a:chExt cx="2833" cy="756"/>
          </a:xfrm>
        </p:grpSpPr>
        <p:sp>
          <p:nvSpPr>
            <p:cNvPr id="39" name="AutoShape 3">
              <a:extLst>
                <a:ext uri="{FF2B5EF4-FFF2-40B4-BE49-F238E27FC236}">
                  <a16:creationId xmlns:a16="http://schemas.microsoft.com/office/drawing/2014/main" id="{67CA731E-73C8-4D9E-9933-A8268BBF5F6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7" y="3417"/>
              <a:ext cx="2833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D6A8106C-7C4F-42F3-86EB-5C29245EC6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7" y="3435"/>
              <a:ext cx="218" cy="214"/>
            </a:xfrm>
            <a:custGeom>
              <a:avLst/>
              <a:gdLst>
                <a:gd name="T0" fmla="*/ 134 w 134"/>
                <a:gd name="T1" fmla="*/ 131 h 131"/>
                <a:gd name="T2" fmla="*/ 118 w 134"/>
                <a:gd name="T3" fmla="*/ 131 h 131"/>
                <a:gd name="T4" fmla="*/ 118 w 134"/>
                <a:gd name="T5" fmla="*/ 43 h 131"/>
                <a:gd name="T6" fmla="*/ 120 w 134"/>
                <a:gd name="T7" fmla="*/ 17 h 131"/>
                <a:gd name="T8" fmla="*/ 119 w 134"/>
                <a:gd name="T9" fmla="*/ 17 h 131"/>
                <a:gd name="T10" fmla="*/ 115 w 134"/>
                <a:gd name="T11" fmla="*/ 30 h 131"/>
                <a:gd name="T12" fmla="*/ 71 w 134"/>
                <a:gd name="T13" fmla="*/ 131 h 131"/>
                <a:gd name="T14" fmla="*/ 63 w 134"/>
                <a:gd name="T15" fmla="*/ 131 h 131"/>
                <a:gd name="T16" fmla="*/ 18 w 134"/>
                <a:gd name="T17" fmla="*/ 31 h 131"/>
                <a:gd name="T18" fmla="*/ 14 w 134"/>
                <a:gd name="T19" fmla="*/ 17 h 131"/>
                <a:gd name="T20" fmla="*/ 14 w 134"/>
                <a:gd name="T21" fmla="*/ 17 h 131"/>
                <a:gd name="T22" fmla="*/ 15 w 134"/>
                <a:gd name="T23" fmla="*/ 43 h 131"/>
                <a:gd name="T24" fmla="*/ 15 w 134"/>
                <a:gd name="T25" fmla="*/ 131 h 131"/>
                <a:gd name="T26" fmla="*/ 0 w 134"/>
                <a:gd name="T27" fmla="*/ 131 h 131"/>
                <a:gd name="T28" fmla="*/ 0 w 134"/>
                <a:gd name="T29" fmla="*/ 0 h 131"/>
                <a:gd name="T30" fmla="*/ 20 w 134"/>
                <a:gd name="T31" fmla="*/ 0 h 131"/>
                <a:gd name="T32" fmla="*/ 61 w 134"/>
                <a:gd name="T33" fmla="*/ 91 h 131"/>
                <a:gd name="T34" fmla="*/ 66 w 134"/>
                <a:gd name="T35" fmla="*/ 107 h 131"/>
                <a:gd name="T36" fmla="*/ 67 w 134"/>
                <a:gd name="T37" fmla="*/ 107 h 131"/>
                <a:gd name="T38" fmla="*/ 73 w 134"/>
                <a:gd name="T39" fmla="*/ 91 h 131"/>
                <a:gd name="T40" fmla="*/ 114 w 134"/>
                <a:gd name="T41" fmla="*/ 0 h 131"/>
                <a:gd name="T42" fmla="*/ 134 w 134"/>
                <a:gd name="T43" fmla="*/ 0 h 131"/>
                <a:gd name="T44" fmla="*/ 134 w 134"/>
                <a:gd name="T45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" h="131">
                  <a:moveTo>
                    <a:pt x="134" y="131"/>
                  </a:moveTo>
                  <a:cubicBezTo>
                    <a:pt x="118" y="131"/>
                    <a:pt x="118" y="131"/>
                    <a:pt x="118" y="131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36"/>
                    <a:pt x="119" y="27"/>
                    <a:pt x="120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8" y="23"/>
                    <a:pt x="117" y="27"/>
                    <a:pt x="115" y="30"/>
                  </a:cubicBezTo>
                  <a:cubicBezTo>
                    <a:pt x="71" y="131"/>
                    <a:pt x="71" y="131"/>
                    <a:pt x="71" y="131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7" y="28"/>
                    <a:pt x="16" y="23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22"/>
                    <a:pt x="15" y="31"/>
                    <a:pt x="15" y="4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4" y="98"/>
                    <a:pt x="66" y="103"/>
                    <a:pt x="66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70" y="98"/>
                    <a:pt x="72" y="93"/>
                    <a:pt x="73" y="9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10565FB1-665C-4C2F-BE1E-5D073640AA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64" y="3425"/>
              <a:ext cx="33" cy="224"/>
            </a:xfrm>
            <a:custGeom>
              <a:avLst/>
              <a:gdLst>
                <a:gd name="T0" fmla="*/ 20 w 20"/>
                <a:gd name="T1" fmla="*/ 9 h 137"/>
                <a:gd name="T2" fmla="*/ 17 w 20"/>
                <a:gd name="T3" fmla="*/ 16 h 137"/>
                <a:gd name="T4" fmla="*/ 10 w 20"/>
                <a:gd name="T5" fmla="*/ 19 h 137"/>
                <a:gd name="T6" fmla="*/ 3 w 20"/>
                <a:gd name="T7" fmla="*/ 17 h 137"/>
                <a:gd name="T8" fmla="*/ 0 w 20"/>
                <a:gd name="T9" fmla="*/ 9 h 137"/>
                <a:gd name="T10" fmla="*/ 3 w 20"/>
                <a:gd name="T11" fmla="*/ 3 h 137"/>
                <a:gd name="T12" fmla="*/ 10 w 20"/>
                <a:gd name="T13" fmla="*/ 0 h 137"/>
                <a:gd name="T14" fmla="*/ 17 w 20"/>
                <a:gd name="T15" fmla="*/ 3 h 137"/>
                <a:gd name="T16" fmla="*/ 20 w 20"/>
                <a:gd name="T17" fmla="*/ 9 h 137"/>
                <a:gd name="T18" fmla="*/ 17 w 20"/>
                <a:gd name="T19" fmla="*/ 137 h 137"/>
                <a:gd name="T20" fmla="*/ 2 w 20"/>
                <a:gd name="T21" fmla="*/ 137 h 137"/>
                <a:gd name="T22" fmla="*/ 2 w 20"/>
                <a:gd name="T23" fmla="*/ 43 h 137"/>
                <a:gd name="T24" fmla="*/ 17 w 20"/>
                <a:gd name="T25" fmla="*/ 43 h 137"/>
                <a:gd name="T26" fmla="*/ 17 w 20"/>
                <a:gd name="T27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37">
                  <a:moveTo>
                    <a:pt x="20" y="9"/>
                  </a:moveTo>
                  <a:cubicBezTo>
                    <a:pt x="20" y="12"/>
                    <a:pt x="19" y="15"/>
                    <a:pt x="17" y="16"/>
                  </a:cubicBezTo>
                  <a:cubicBezTo>
                    <a:pt x="15" y="18"/>
                    <a:pt x="12" y="19"/>
                    <a:pt x="10" y="19"/>
                  </a:cubicBezTo>
                  <a:cubicBezTo>
                    <a:pt x="7" y="19"/>
                    <a:pt x="5" y="18"/>
                    <a:pt x="3" y="17"/>
                  </a:cubicBezTo>
                  <a:cubicBezTo>
                    <a:pt x="1" y="15"/>
                    <a:pt x="0" y="12"/>
                    <a:pt x="0" y="9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3" y="0"/>
                    <a:pt x="15" y="1"/>
                    <a:pt x="17" y="3"/>
                  </a:cubicBezTo>
                  <a:cubicBezTo>
                    <a:pt x="19" y="5"/>
                    <a:pt x="20" y="7"/>
                    <a:pt x="20" y="9"/>
                  </a:cubicBezTo>
                  <a:close/>
                  <a:moveTo>
                    <a:pt x="17" y="137"/>
                  </a:moveTo>
                  <a:cubicBezTo>
                    <a:pt x="2" y="137"/>
                    <a:pt x="2" y="137"/>
                    <a:pt x="2" y="137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7" y="43"/>
                    <a:pt x="17" y="43"/>
                    <a:pt x="17" y="43"/>
                  </a:cubicBezTo>
                  <a:lnTo>
                    <a:pt x="17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7818CD30-4C4A-4C27-96F9-B98D45CE31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" y="3492"/>
              <a:ext cx="115" cy="161"/>
            </a:xfrm>
            <a:custGeom>
              <a:avLst/>
              <a:gdLst>
                <a:gd name="T0" fmla="*/ 71 w 71"/>
                <a:gd name="T1" fmla="*/ 91 h 98"/>
                <a:gd name="T2" fmla="*/ 45 w 71"/>
                <a:gd name="T3" fmla="*/ 98 h 98"/>
                <a:gd name="T4" fmla="*/ 22 w 71"/>
                <a:gd name="T5" fmla="*/ 92 h 98"/>
                <a:gd name="T6" fmla="*/ 6 w 71"/>
                <a:gd name="T7" fmla="*/ 75 h 98"/>
                <a:gd name="T8" fmla="*/ 0 w 71"/>
                <a:gd name="T9" fmla="*/ 51 h 98"/>
                <a:gd name="T10" fmla="*/ 14 w 71"/>
                <a:gd name="T11" fmla="*/ 14 h 98"/>
                <a:gd name="T12" fmla="*/ 49 w 71"/>
                <a:gd name="T13" fmla="*/ 0 h 98"/>
                <a:gd name="T14" fmla="*/ 71 w 71"/>
                <a:gd name="T15" fmla="*/ 5 h 98"/>
                <a:gd name="T16" fmla="*/ 71 w 71"/>
                <a:gd name="T17" fmla="*/ 20 h 98"/>
                <a:gd name="T18" fmla="*/ 48 w 71"/>
                <a:gd name="T19" fmla="*/ 13 h 98"/>
                <a:gd name="T20" fmla="*/ 25 w 71"/>
                <a:gd name="T21" fmla="*/ 23 h 98"/>
                <a:gd name="T22" fmla="*/ 16 w 71"/>
                <a:gd name="T23" fmla="*/ 50 h 98"/>
                <a:gd name="T24" fmla="*/ 24 w 71"/>
                <a:gd name="T25" fmla="*/ 76 h 98"/>
                <a:gd name="T26" fmla="*/ 48 w 71"/>
                <a:gd name="T27" fmla="*/ 85 h 98"/>
                <a:gd name="T28" fmla="*/ 71 w 71"/>
                <a:gd name="T29" fmla="*/ 77 h 98"/>
                <a:gd name="T30" fmla="*/ 71 w 71"/>
                <a:gd name="T31" fmla="*/ 9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" h="98">
                  <a:moveTo>
                    <a:pt x="71" y="91"/>
                  </a:moveTo>
                  <a:cubicBezTo>
                    <a:pt x="63" y="96"/>
                    <a:pt x="55" y="98"/>
                    <a:pt x="45" y="98"/>
                  </a:cubicBezTo>
                  <a:cubicBezTo>
                    <a:pt x="36" y="98"/>
                    <a:pt x="29" y="96"/>
                    <a:pt x="22" y="92"/>
                  </a:cubicBezTo>
                  <a:cubicBezTo>
                    <a:pt x="15" y="88"/>
                    <a:pt x="10" y="83"/>
                    <a:pt x="6" y="75"/>
                  </a:cubicBezTo>
                  <a:cubicBezTo>
                    <a:pt x="2" y="68"/>
                    <a:pt x="0" y="60"/>
                    <a:pt x="0" y="51"/>
                  </a:cubicBezTo>
                  <a:cubicBezTo>
                    <a:pt x="0" y="36"/>
                    <a:pt x="5" y="23"/>
                    <a:pt x="14" y="14"/>
                  </a:cubicBezTo>
                  <a:cubicBezTo>
                    <a:pt x="23" y="4"/>
                    <a:pt x="34" y="0"/>
                    <a:pt x="49" y="0"/>
                  </a:cubicBezTo>
                  <a:cubicBezTo>
                    <a:pt x="57" y="0"/>
                    <a:pt x="64" y="1"/>
                    <a:pt x="71" y="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4" y="15"/>
                    <a:pt x="56" y="13"/>
                    <a:pt x="48" y="13"/>
                  </a:cubicBezTo>
                  <a:cubicBezTo>
                    <a:pt x="39" y="13"/>
                    <a:pt x="31" y="16"/>
                    <a:pt x="25" y="23"/>
                  </a:cubicBezTo>
                  <a:cubicBezTo>
                    <a:pt x="19" y="30"/>
                    <a:pt x="16" y="39"/>
                    <a:pt x="16" y="50"/>
                  </a:cubicBezTo>
                  <a:cubicBezTo>
                    <a:pt x="16" y="61"/>
                    <a:pt x="19" y="69"/>
                    <a:pt x="24" y="76"/>
                  </a:cubicBezTo>
                  <a:cubicBezTo>
                    <a:pt x="30" y="82"/>
                    <a:pt x="38" y="85"/>
                    <a:pt x="48" y="85"/>
                  </a:cubicBezTo>
                  <a:cubicBezTo>
                    <a:pt x="56" y="85"/>
                    <a:pt x="63" y="82"/>
                    <a:pt x="71" y="77"/>
                  </a:cubicBezTo>
                  <a:lnTo>
                    <a:pt x="71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B937E820-CFB8-4D7D-B5DA-FBEF188DE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" y="3492"/>
              <a:ext cx="80" cy="157"/>
            </a:xfrm>
            <a:custGeom>
              <a:avLst/>
              <a:gdLst>
                <a:gd name="T0" fmla="*/ 49 w 49"/>
                <a:gd name="T1" fmla="*/ 17 h 96"/>
                <a:gd name="T2" fmla="*/ 38 w 49"/>
                <a:gd name="T3" fmla="*/ 14 h 96"/>
                <a:gd name="T4" fmla="*/ 21 w 49"/>
                <a:gd name="T5" fmla="*/ 24 h 96"/>
                <a:gd name="T6" fmla="*/ 15 w 49"/>
                <a:gd name="T7" fmla="*/ 48 h 96"/>
                <a:gd name="T8" fmla="*/ 15 w 49"/>
                <a:gd name="T9" fmla="*/ 96 h 96"/>
                <a:gd name="T10" fmla="*/ 0 w 49"/>
                <a:gd name="T11" fmla="*/ 96 h 96"/>
                <a:gd name="T12" fmla="*/ 0 w 49"/>
                <a:gd name="T13" fmla="*/ 2 h 96"/>
                <a:gd name="T14" fmla="*/ 15 w 49"/>
                <a:gd name="T15" fmla="*/ 2 h 96"/>
                <a:gd name="T16" fmla="*/ 15 w 49"/>
                <a:gd name="T17" fmla="*/ 21 h 96"/>
                <a:gd name="T18" fmla="*/ 16 w 49"/>
                <a:gd name="T19" fmla="*/ 21 h 96"/>
                <a:gd name="T20" fmla="*/ 25 w 49"/>
                <a:gd name="T21" fmla="*/ 6 h 96"/>
                <a:gd name="T22" fmla="*/ 40 w 49"/>
                <a:gd name="T23" fmla="*/ 0 h 96"/>
                <a:gd name="T24" fmla="*/ 49 w 49"/>
                <a:gd name="T25" fmla="*/ 2 h 96"/>
                <a:gd name="T26" fmla="*/ 49 w 49"/>
                <a:gd name="T27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96">
                  <a:moveTo>
                    <a:pt x="49" y="17"/>
                  </a:moveTo>
                  <a:cubicBezTo>
                    <a:pt x="46" y="15"/>
                    <a:pt x="43" y="14"/>
                    <a:pt x="38" y="14"/>
                  </a:cubicBezTo>
                  <a:cubicBezTo>
                    <a:pt x="31" y="14"/>
                    <a:pt x="26" y="17"/>
                    <a:pt x="21" y="24"/>
                  </a:cubicBezTo>
                  <a:cubicBezTo>
                    <a:pt x="17" y="30"/>
                    <a:pt x="15" y="38"/>
                    <a:pt x="15" y="48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8" y="15"/>
                    <a:pt x="21" y="10"/>
                    <a:pt x="25" y="6"/>
                  </a:cubicBezTo>
                  <a:cubicBezTo>
                    <a:pt x="29" y="2"/>
                    <a:pt x="34" y="0"/>
                    <a:pt x="40" y="0"/>
                  </a:cubicBezTo>
                  <a:cubicBezTo>
                    <a:pt x="44" y="0"/>
                    <a:pt x="47" y="1"/>
                    <a:pt x="49" y="2"/>
                  </a:cubicBezTo>
                  <a:lnTo>
                    <a:pt x="49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BF38500F-3D71-43B4-91F9-D4232A1F13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3" y="3492"/>
              <a:ext cx="150" cy="161"/>
            </a:xfrm>
            <a:custGeom>
              <a:avLst/>
              <a:gdLst>
                <a:gd name="T0" fmla="*/ 92 w 92"/>
                <a:gd name="T1" fmla="*/ 48 h 98"/>
                <a:gd name="T2" fmla="*/ 79 w 92"/>
                <a:gd name="T3" fmla="*/ 84 h 98"/>
                <a:gd name="T4" fmla="*/ 45 w 92"/>
                <a:gd name="T5" fmla="*/ 98 h 98"/>
                <a:gd name="T6" fmla="*/ 12 w 92"/>
                <a:gd name="T7" fmla="*/ 85 h 98"/>
                <a:gd name="T8" fmla="*/ 0 w 92"/>
                <a:gd name="T9" fmla="*/ 50 h 98"/>
                <a:gd name="T10" fmla="*/ 12 w 92"/>
                <a:gd name="T11" fmla="*/ 13 h 98"/>
                <a:gd name="T12" fmla="*/ 48 w 92"/>
                <a:gd name="T13" fmla="*/ 0 h 98"/>
                <a:gd name="T14" fmla="*/ 80 w 92"/>
                <a:gd name="T15" fmla="*/ 13 h 98"/>
                <a:gd name="T16" fmla="*/ 92 w 92"/>
                <a:gd name="T17" fmla="*/ 48 h 98"/>
                <a:gd name="T18" fmla="*/ 77 w 92"/>
                <a:gd name="T19" fmla="*/ 49 h 98"/>
                <a:gd name="T20" fmla="*/ 69 w 92"/>
                <a:gd name="T21" fmla="*/ 22 h 98"/>
                <a:gd name="T22" fmla="*/ 46 w 92"/>
                <a:gd name="T23" fmla="*/ 13 h 98"/>
                <a:gd name="T24" fmla="*/ 24 w 92"/>
                <a:gd name="T25" fmla="*/ 22 h 98"/>
                <a:gd name="T26" fmla="*/ 15 w 92"/>
                <a:gd name="T27" fmla="*/ 49 h 98"/>
                <a:gd name="T28" fmla="*/ 24 w 92"/>
                <a:gd name="T29" fmla="*/ 76 h 98"/>
                <a:gd name="T30" fmla="*/ 46 w 92"/>
                <a:gd name="T31" fmla="*/ 85 h 98"/>
                <a:gd name="T32" fmla="*/ 69 w 92"/>
                <a:gd name="T33" fmla="*/ 76 h 98"/>
                <a:gd name="T34" fmla="*/ 77 w 92"/>
                <a:gd name="T35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8">
                  <a:moveTo>
                    <a:pt x="92" y="48"/>
                  </a:moveTo>
                  <a:cubicBezTo>
                    <a:pt x="92" y="63"/>
                    <a:pt x="88" y="75"/>
                    <a:pt x="79" y="84"/>
                  </a:cubicBezTo>
                  <a:cubicBezTo>
                    <a:pt x="71" y="93"/>
                    <a:pt x="60" y="98"/>
                    <a:pt x="45" y="98"/>
                  </a:cubicBezTo>
                  <a:cubicBezTo>
                    <a:pt x="31" y="98"/>
                    <a:pt x="20" y="94"/>
                    <a:pt x="12" y="85"/>
                  </a:cubicBezTo>
                  <a:cubicBezTo>
                    <a:pt x="4" y="76"/>
                    <a:pt x="0" y="64"/>
                    <a:pt x="0" y="50"/>
                  </a:cubicBezTo>
                  <a:cubicBezTo>
                    <a:pt x="0" y="34"/>
                    <a:pt x="4" y="22"/>
                    <a:pt x="12" y="13"/>
                  </a:cubicBezTo>
                  <a:cubicBezTo>
                    <a:pt x="21" y="4"/>
                    <a:pt x="33" y="0"/>
                    <a:pt x="48" y="0"/>
                  </a:cubicBezTo>
                  <a:cubicBezTo>
                    <a:pt x="61" y="0"/>
                    <a:pt x="72" y="4"/>
                    <a:pt x="80" y="13"/>
                  </a:cubicBezTo>
                  <a:cubicBezTo>
                    <a:pt x="88" y="21"/>
                    <a:pt x="92" y="33"/>
                    <a:pt x="92" y="48"/>
                  </a:cubicBezTo>
                  <a:close/>
                  <a:moveTo>
                    <a:pt x="77" y="49"/>
                  </a:moveTo>
                  <a:cubicBezTo>
                    <a:pt x="77" y="37"/>
                    <a:pt x="74" y="28"/>
                    <a:pt x="69" y="22"/>
                  </a:cubicBezTo>
                  <a:cubicBezTo>
                    <a:pt x="64" y="16"/>
                    <a:pt x="56" y="13"/>
                    <a:pt x="46" y="13"/>
                  </a:cubicBezTo>
                  <a:cubicBezTo>
                    <a:pt x="37" y="13"/>
                    <a:pt x="29" y="16"/>
                    <a:pt x="24" y="22"/>
                  </a:cubicBezTo>
                  <a:cubicBezTo>
                    <a:pt x="18" y="29"/>
                    <a:pt x="15" y="38"/>
                    <a:pt x="15" y="49"/>
                  </a:cubicBezTo>
                  <a:cubicBezTo>
                    <a:pt x="15" y="61"/>
                    <a:pt x="18" y="69"/>
                    <a:pt x="24" y="76"/>
                  </a:cubicBezTo>
                  <a:cubicBezTo>
                    <a:pt x="29" y="82"/>
                    <a:pt x="37" y="85"/>
                    <a:pt x="46" y="85"/>
                  </a:cubicBezTo>
                  <a:cubicBezTo>
                    <a:pt x="56" y="85"/>
                    <a:pt x="64" y="82"/>
                    <a:pt x="69" y="76"/>
                  </a:cubicBezTo>
                  <a:cubicBezTo>
                    <a:pt x="74" y="70"/>
                    <a:pt x="77" y="61"/>
                    <a:pt x="77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165B99B8-4064-429B-8E87-5CAF537BCB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" y="3492"/>
              <a:ext cx="93" cy="161"/>
            </a:xfrm>
            <a:custGeom>
              <a:avLst/>
              <a:gdLst>
                <a:gd name="T0" fmla="*/ 57 w 57"/>
                <a:gd name="T1" fmla="*/ 71 h 98"/>
                <a:gd name="T2" fmla="*/ 48 w 57"/>
                <a:gd name="T3" fmla="*/ 90 h 98"/>
                <a:gd name="T4" fmla="*/ 23 w 57"/>
                <a:gd name="T5" fmla="*/ 98 h 98"/>
                <a:gd name="T6" fmla="*/ 0 w 57"/>
                <a:gd name="T7" fmla="*/ 92 h 98"/>
                <a:gd name="T8" fmla="*/ 0 w 57"/>
                <a:gd name="T9" fmla="*/ 76 h 98"/>
                <a:gd name="T10" fmla="*/ 24 w 57"/>
                <a:gd name="T11" fmla="*/ 85 h 98"/>
                <a:gd name="T12" fmla="*/ 42 w 57"/>
                <a:gd name="T13" fmla="*/ 72 h 98"/>
                <a:gd name="T14" fmla="*/ 38 w 57"/>
                <a:gd name="T15" fmla="*/ 63 h 98"/>
                <a:gd name="T16" fmla="*/ 23 w 57"/>
                <a:gd name="T17" fmla="*/ 54 h 98"/>
                <a:gd name="T18" fmla="*/ 5 w 57"/>
                <a:gd name="T19" fmla="*/ 43 h 98"/>
                <a:gd name="T20" fmla="*/ 0 w 57"/>
                <a:gd name="T21" fmla="*/ 27 h 98"/>
                <a:gd name="T22" fmla="*/ 9 w 57"/>
                <a:gd name="T23" fmla="*/ 8 h 98"/>
                <a:gd name="T24" fmla="*/ 33 w 57"/>
                <a:gd name="T25" fmla="*/ 0 h 98"/>
                <a:gd name="T26" fmla="*/ 53 w 57"/>
                <a:gd name="T27" fmla="*/ 4 h 98"/>
                <a:gd name="T28" fmla="*/ 53 w 57"/>
                <a:gd name="T29" fmla="*/ 19 h 98"/>
                <a:gd name="T30" fmla="*/ 32 w 57"/>
                <a:gd name="T31" fmla="*/ 13 h 98"/>
                <a:gd name="T32" fmla="*/ 20 w 57"/>
                <a:gd name="T33" fmla="*/ 16 h 98"/>
                <a:gd name="T34" fmla="*/ 15 w 57"/>
                <a:gd name="T35" fmla="*/ 26 h 98"/>
                <a:gd name="T36" fmla="*/ 19 w 57"/>
                <a:gd name="T37" fmla="*/ 35 h 98"/>
                <a:gd name="T38" fmla="*/ 33 w 57"/>
                <a:gd name="T39" fmla="*/ 43 h 98"/>
                <a:gd name="T40" fmla="*/ 52 w 57"/>
                <a:gd name="T41" fmla="*/ 55 h 98"/>
                <a:gd name="T42" fmla="*/ 57 w 57"/>
                <a:gd name="T43" fmla="*/ 7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" h="98">
                  <a:moveTo>
                    <a:pt x="57" y="71"/>
                  </a:moveTo>
                  <a:cubicBezTo>
                    <a:pt x="57" y="79"/>
                    <a:pt x="54" y="85"/>
                    <a:pt x="48" y="90"/>
                  </a:cubicBezTo>
                  <a:cubicBezTo>
                    <a:pt x="42" y="95"/>
                    <a:pt x="33" y="98"/>
                    <a:pt x="23" y="98"/>
                  </a:cubicBezTo>
                  <a:cubicBezTo>
                    <a:pt x="14" y="98"/>
                    <a:pt x="6" y="96"/>
                    <a:pt x="0" y="9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" y="82"/>
                    <a:pt x="15" y="85"/>
                    <a:pt x="24" y="85"/>
                  </a:cubicBezTo>
                  <a:cubicBezTo>
                    <a:pt x="36" y="85"/>
                    <a:pt x="42" y="81"/>
                    <a:pt x="42" y="72"/>
                  </a:cubicBezTo>
                  <a:cubicBezTo>
                    <a:pt x="42" y="69"/>
                    <a:pt x="41" y="66"/>
                    <a:pt x="38" y="63"/>
                  </a:cubicBezTo>
                  <a:cubicBezTo>
                    <a:pt x="36" y="61"/>
                    <a:pt x="31" y="58"/>
                    <a:pt x="23" y="54"/>
                  </a:cubicBezTo>
                  <a:cubicBezTo>
                    <a:pt x="14" y="51"/>
                    <a:pt x="8" y="47"/>
                    <a:pt x="5" y="43"/>
                  </a:cubicBezTo>
                  <a:cubicBezTo>
                    <a:pt x="2" y="39"/>
                    <a:pt x="0" y="34"/>
                    <a:pt x="0" y="27"/>
                  </a:cubicBezTo>
                  <a:cubicBezTo>
                    <a:pt x="0" y="19"/>
                    <a:pt x="3" y="13"/>
                    <a:pt x="9" y="8"/>
                  </a:cubicBezTo>
                  <a:cubicBezTo>
                    <a:pt x="15" y="2"/>
                    <a:pt x="23" y="0"/>
                    <a:pt x="33" y="0"/>
                  </a:cubicBezTo>
                  <a:cubicBezTo>
                    <a:pt x="40" y="0"/>
                    <a:pt x="47" y="1"/>
                    <a:pt x="53" y="4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7" y="15"/>
                    <a:pt x="40" y="13"/>
                    <a:pt x="32" y="13"/>
                  </a:cubicBezTo>
                  <a:cubicBezTo>
                    <a:pt x="27" y="13"/>
                    <a:pt x="23" y="14"/>
                    <a:pt x="20" y="16"/>
                  </a:cubicBezTo>
                  <a:cubicBezTo>
                    <a:pt x="17" y="19"/>
                    <a:pt x="15" y="22"/>
                    <a:pt x="15" y="26"/>
                  </a:cubicBezTo>
                  <a:cubicBezTo>
                    <a:pt x="15" y="30"/>
                    <a:pt x="16" y="33"/>
                    <a:pt x="19" y="35"/>
                  </a:cubicBezTo>
                  <a:cubicBezTo>
                    <a:pt x="21" y="37"/>
                    <a:pt x="26" y="40"/>
                    <a:pt x="33" y="43"/>
                  </a:cubicBezTo>
                  <a:cubicBezTo>
                    <a:pt x="42" y="47"/>
                    <a:pt x="48" y="51"/>
                    <a:pt x="52" y="55"/>
                  </a:cubicBezTo>
                  <a:cubicBezTo>
                    <a:pt x="55" y="59"/>
                    <a:pt x="57" y="64"/>
                    <a:pt x="57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96F5A81A-CD87-46ED-8605-61786D4D22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8" y="3492"/>
              <a:ext cx="150" cy="161"/>
            </a:xfrm>
            <a:custGeom>
              <a:avLst/>
              <a:gdLst>
                <a:gd name="T0" fmla="*/ 92 w 92"/>
                <a:gd name="T1" fmla="*/ 48 h 98"/>
                <a:gd name="T2" fmla="*/ 80 w 92"/>
                <a:gd name="T3" fmla="*/ 84 h 98"/>
                <a:gd name="T4" fmla="*/ 46 w 92"/>
                <a:gd name="T5" fmla="*/ 98 h 98"/>
                <a:gd name="T6" fmla="*/ 12 w 92"/>
                <a:gd name="T7" fmla="*/ 85 h 98"/>
                <a:gd name="T8" fmla="*/ 0 w 92"/>
                <a:gd name="T9" fmla="*/ 50 h 98"/>
                <a:gd name="T10" fmla="*/ 13 w 92"/>
                <a:gd name="T11" fmla="*/ 13 h 98"/>
                <a:gd name="T12" fmla="*/ 48 w 92"/>
                <a:gd name="T13" fmla="*/ 0 h 98"/>
                <a:gd name="T14" fmla="*/ 80 w 92"/>
                <a:gd name="T15" fmla="*/ 13 h 98"/>
                <a:gd name="T16" fmla="*/ 92 w 92"/>
                <a:gd name="T17" fmla="*/ 48 h 98"/>
                <a:gd name="T18" fmla="*/ 77 w 92"/>
                <a:gd name="T19" fmla="*/ 49 h 98"/>
                <a:gd name="T20" fmla="*/ 69 w 92"/>
                <a:gd name="T21" fmla="*/ 22 h 98"/>
                <a:gd name="T22" fmla="*/ 47 w 92"/>
                <a:gd name="T23" fmla="*/ 13 h 98"/>
                <a:gd name="T24" fmla="*/ 24 w 92"/>
                <a:gd name="T25" fmla="*/ 22 h 98"/>
                <a:gd name="T26" fmla="*/ 15 w 92"/>
                <a:gd name="T27" fmla="*/ 49 h 98"/>
                <a:gd name="T28" fmla="*/ 24 w 92"/>
                <a:gd name="T29" fmla="*/ 76 h 98"/>
                <a:gd name="T30" fmla="*/ 47 w 92"/>
                <a:gd name="T31" fmla="*/ 85 h 98"/>
                <a:gd name="T32" fmla="*/ 69 w 92"/>
                <a:gd name="T33" fmla="*/ 76 h 98"/>
                <a:gd name="T34" fmla="*/ 77 w 92"/>
                <a:gd name="T35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8">
                  <a:moveTo>
                    <a:pt x="92" y="48"/>
                  </a:moveTo>
                  <a:cubicBezTo>
                    <a:pt x="92" y="63"/>
                    <a:pt x="88" y="75"/>
                    <a:pt x="80" y="84"/>
                  </a:cubicBezTo>
                  <a:cubicBezTo>
                    <a:pt x="71" y="93"/>
                    <a:pt x="60" y="98"/>
                    <a:pt x="46" y="98"/>
                  </a:cubicBezTo>
                  <a:cubicBezTo>
                    <a:pt x="32" y="98"/>
                    <a:pt x="21" y="94"/>
                    <a:pt x="12" y="85"/>
                  </a:cubicBezTo>
                  <a:cubicBezTo>
                    <a:pt x="4" y="76"/>
                    <a:pt x="0" y="64"/>
                    <a:pt x="0" y="50"/>
                  </a:cubicBezTo>
                  <a:cubicBezTo>
                    <a:pt x="0" y="34"/>
                    <a:pt x="4" y="22"/>
                    <a:pt x="13" y="13"/>
                  </a:cubicBezTo>
                  <a:cubicBezTo>
                    <a:pt x="21" y="4"/>
                    <a:pt x="33" y="0"/>
                    <a:pt x="48" y="0"/>
                  </a:cubicBezTo>
                  <a:cubicBezTo>
                    <a:pt x="62" y="0"/>
                    <a:pt x="73" y="4"/>
                    <a:pt x="80" y="13"/>
                  </a:cubicBezTo>
                  <a:cubicBezTo>
                    <a:pt x="88" y="21"/>
                    <a:pt x="92" y="33"/>
                    <a:pt x="92" y="48"/>
                  </a:cubicBezTo>
                  <a:close/>
                  <a:moveTo>
                    <a:pt x="77" y="49"/>
                  </a:moveTo>
                  <a:cubicBezTo>
                    <a:pt x="77" y="37"/>
                    <a:pt x="74" y="28"/>
                    <a:pt x="69" y="22"/>
                  </a:cubicBezTo>
                  <a:cubicBezTo>
                    <a:pt x="64" y="16"/>
                    <a:pt x="56" y="13"/>
                    <a:pt x="47" y="13"/>
                  </a:cubicBezTo>
                  <a:cubicBezTo>
                    <a:pt x="37" y="13"/>
                    <a:pt x="29" y="16"/>
                    <a:pt x="24" y="22"/>
                  </a:cubicBezTo>
                  <a:cubicBezTo>
                    <a:pt x="18" y="29"/>
                    <a:pt x="15" y="38"/>
                    <a:pt x="15" y="49"/>
                  </a:cubicBezTo>
                  <a:cubicBezTo>
                    <a:pt x="15" y="61"/>
                    <a:pt x="18" y="69"/>
                    <a:pt x="24" y="76"/>
                  </a:cubicBezTo>
                  <a:cubicBezTo>
                    <a:pt x="30" y="82"/>
                    <a:pt x="37" y="85"/>
                    <a:pt x="47" y="85"/>
                  </a:cubicBezTo>
                  <a:cubicBezTo>
                    <a:pt x="56" y="85"/>
                    <a:pt x="64" y="82"/>
                    <a:pt x="69" y="76"/>
                  </a:cubicBezTo>
                  <a:cubicBezTo>
                    <a:pt x="74" y="70"/>
                    <a:pt x="77" y="61"/>
                    <a:pt x="77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70C7A1C-F634-407F-8A5B-9A7B51B30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4" y="3419"/>
              <a:ext cx="92" cy="230"/>
            </a:xfrm>
            <a:custGeom>
              <a:avLst/>
              <a:gdLst>
                <a:gd name="T0" fmla="*/ 56 w 56"/>
                <a:gd name="T1" fmla="*/ 15 h 141"/>
                <a:gd name="T2" fmla="*/ 46 w 56"/>
                <a:gd name="T3" fmla="*/ 13 h 141"/>
                <a:gd name="T4" fmla="*/ 31 w 56"/>
                <a:gd name="T5" fmla="*/ 33 h 141"/>
                <a:gd name="T6" fmla="*/ 31 w 56"/>
                <a:gd name="T7" fmla="*/ 47 h 141"/>
                <a:gd name="T8" fmla="*/ 53 w 56"/>
                <a:gd name="T9" fmla="*/ 47 h 141"/>
                <a:gd name="T10" fmla="*/ 53 w 56"/>
                <a:gd name="T11" fmla="*/ 60 h 141"/>
                <a:gd name="T12" fmla="*/ 31 w 56"/>
                <a:gd name="T13" fmla="*/ 60 h 141"/>
                <a:gd name="T14" fmla="*/ 31 w 56"/>
                <a:gd name="T15" fmla="*/ 141 h 141"/>
                <a:gd name="T16" fmla="*/ 16 w 56"/>
                <a:gd name="T17" fmla="*/ 141 h 141"/>
                <a:gd name="T18" fmla="*/ 16 w 56"/>
                <a:gd name="T19" fmla="*/ 60 h 141"/>
                <a:gd name="T20" fmla="*/ 0 w 56"/>
                <a:gd name="T21" fmla="*/ 60 h 141"/>
                <a:gd name="T22" fmla="*/ 0 w 56"/>
                <a:gd name="T23" fmla="*/ 47 h 141"/>
                <a:gd name="T24" fmla="*/ 16 w 56"/>
                <a:gd name="T25" fmla="*/ 47 h 141"/>
                <a:gd name="T26" fmla="*/ 16 w 56"/>
                <a:gd name="T27" fmla="*/ 32 h 141"/>
                <a:gd name="T28" fmla="*/ 24 w 56"/>
                <a:gd name="T29" fmla="*/ 9 h 141"/>
                <a:gd name="T30" fmla="*/ 45 w 56"/>
                <a:gd name="T31" fmla="*/ 0 h 141"/>
                <a:gd name="T32" fmla="*/ 56 w 56"/>
                <a:gd name="T33" fmla="*/ 2 h 141"/>
                <a:gd name="T34" fmla="*/ 56 w 56"/>
                <a:gd name="T35" fmla="*/ 1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41">
                  <a:moveTo>
                    <a:pt x="56" y="15"/>
                  </a:moveTo>
                  <a:cubicBezTo>
                    <a:pt x="53" y="14"/>
                    <a:pt x="50" y="13"/>
                    <a:pt x="46" y="13"/>
                  </a:cubicBezTo>
                  <a:cubicBezTo>
                    <a:pt x="36" y="13"/>
                    <a:pt x="31" y="19"/>
                    <a:pt x="31" y="33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2"/>
                    <a:pt x="18" y="15"/>
                    <a:pt x="24" y="9"/>
                  </a:cubicBezTo>
                  <a:cubicBezTo>
                    <a:pt x="30" y="3"/>
                    <a:pt x="37" y="0"/>
                    <a:pt x="45" y="0"/>
                  </a:cubicBezTo>
                  <a:cubicBezTo>
                    <a:pt x="50" y="0"/>
                    <a:pt x="54" y="1"/>
                    <a:pt x="56" y="2"/>
                  </a:cubicBezTo>
                  <a:lnTo>
                    <a:pt x="5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08F86EED-1118-4BF1-9E1C-44ED6A2C47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34" y="3450"/>
              <a:ext cx="88" cy="203"/>
            </a:xfrm>
            <a:custGeom>
              <a:avLst/>
              <a:gdLst>
                <a:gd name="T0" fmla="*/ 54 w 54"/>
                <a:gd name="T1" fmla="*/ 121 h 124"/>
                <a:gd name="T2" fmla="*/ 40 w 54"/>
                <a:gd name="T3" fmla="*/ 124 h 124"/>
                <a:gd name="T4" fmla="*/ 16 w 54"/>
                <a:gd name="T5" fmla="*/ 96 h 124"/>
                <a:gd name="T6" fmla="*/ 16 w 54"/>
                <a:gd name="T7" fmla="*/ 41 h 124"/>
                <a:gd name="T8" fmla="*/ 0 w 54"/>
                <a:gd name="T9" fmla="*/ 41 h 124"/>
                <a:gd name="T10" fmla="*/ 0 w 54"/>
                <a:gd name="T11" fmla="*/ 28 h 124"/>
                <a:gd name="T12" fmla="*/ 16 w 54"/>
                <a:gd name="T13" fmla="*/ 28 h 124"/>
                <a:gd name="T14" fmla="*/ 16 w 54"/>
                <a:gd name="T15" fmla="*/ 5 h 124"/>
                <a:gd name="T16" fmla="*/ 31 w 54"/>
                <a:gd name="T17" fmla="*/ 0 h 124"/>
                <a:gd name="T18" fmla="*/ 31 w 54"/>
                <a:gd name="T19" fmla="*/ 28 h 124"/>
                <a:gd name="T20" fmla="*/ 54 w 54"/>
                <a:gd name="T21" fmla="*/ 28 h 124"/>
                <a:gd name="T22" fmla="*/ 54 w 54"/>
                <a:gd name="T23" fmla="*/ 41 h 124"/>
                <a:gd name="T24" fmla="*/ 31 w 54"/>
                <a:gd name="T25" fmla="*/ 41 h 124"/>
                <a:gd name="T26" fmla="*/ 31 w 54"/>
                <a:gd name="T27" fmla="*/ 94 h 124"/>
                <a:gd name="T28" fmla="*/ 34 w 54"/>
                <a:gd name="T29" fmla="*/ 107 h 124"/>
                <a:gd name="T30" fmla="*/ 45 w 54"/>
                <a:gd name="T31" fmla="*/ 111 h 124"/>
                <a:gd name="T32" fmla="*/ 54 w 54"/>
                <a:gd name="T33" fmla="*/ 108 h 124"/>
                <a:gd name="T34" fmla="*/ 54 w 54"/>
                <a:gd name="T35" fmla="*/ 12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124">
                  <a:moveTo>
                    <a:pt x="54" y="121"/>
                  </a:moveTo>
                  <a:cubicBezTo>
                    <a:pt x="51" y="123"/>
                    <a:pt x="46" y="124"/>
                    <a:pt x="40" y="124"/>
                  </a:cubicBezTo>
                  <a:cubicBezTo>
                    <a:pt x="24" y="124"/>
                    <a:pt x="16" y="115"/>
                    <a:pt x="16" y="96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100"/>
                    <a:pt x="32" y="104"/>
                    <a:pt x="34" y="107"/>
                  </a:cubicBezTo>
                  <a:cubicBezTo>
                    <a:pt x="36" y="110"/>
                    <a:pt x="40" y="111"/>
                    <a:pt x="45" y="111"/>
                  </a:cubicBezTo>
                  <a:cubicBezTo>
                    <a:pt x="48" y="111"/>
                    <a:pt x="52" y="110"/>
                    <a:pt x="54" y="108"/>
                  </a:cubicBezTo>
                  <a:lnTo>
                    <a:pt x="54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711A1EE-705B-4FFB-8620-C71A5973BA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9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4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5397CE2C-C28D-47E6-8875-72B9B01F19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" y="3823"/>
              <a:ext cx="206" cy="239"/>
            </a:xfrm>
            <a:custGeom>
              <a:avLst/>
              <a:gdLst>
                <a:gd name="T0" fmla="*/ 126 w 126"/>
                <a:gd name="T1" fmla="*/ 0 h 146"/>
                <a:gd name="T2" fmla="*/ 77 w 126"/>
                <a:gd name="T3" fmla="*/ 74 h 146"/>
                <a:gd name="T4" fmla="*/ 125 w 126"/>
                <a:gd name="T5" fmla="*/ 146 h 146"/>
                <a:gd name="T6" fmla="*/ 98 w 126"/>
                <a:gd name="T7" fmla="*/ 146 h 146"/>
                <a:gd name="T8" fmla="*/ 70 w 126"/>
                <a:gd name="T9" fmla="*/ 99 h 146"/>
                <a:gd name="T10" fmla="*/ 63 w 126"/>
                <a:gd name="T11" fmla="*/ 88 h 146"/>
                <a:gd name="T12" fmla="*/ 63 w 126"/>
                <a:gd name="T13" fmla="*/ 88 h 146"/>
                <a:gd name="T14" fmla="*/ 27 w 126"/>
                <a:gd name="T15" fmla="*/ 146 h 146"/>
                <a:gd name="T16" fmla="*/ 0 w 126"/>
                <a:gd name="T17" fmla="*/ 146 h 146"/>
                <a:gd name="T18" fmla="*/ 50 w 126"/>
                <a:gd name="T19" fmla="*/ 74 h 146"/>
                <a:gd name="T20" fmla="*/ 2 w 126"/>
                <a:gd name="T21" fmla="*/ 0 h 146"/>
                <a:gd name="T22" fmla="*/ 29 w 126"/>
                <a:gd name="T23" fmla="*/ 0 h 146"/>
                <a:gd name="T24" fmla="*/ 63 w 126"/>
                <a:gd name="T25" fmla="*/ 61 h 146"/>
                <a:gd name="T26" fmla="*/ 64 w 126"/>
                <a:gd name="T27" fmla="*/ 61 h 146"/>
                <a:gd name="T28" fmla="*/ 101 w 126"/>
                <a:gd name="T29" fmla="*/ 0 h 146"/>
                <a:gd name="T30" fmla="*/ 126 w 126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6" h="146">
                  <a:moveTo>
                    <a:pt x="126" y="0"/>
                  </a:moveTo>
                  <a:cubicBezTo>
                    <a:pt x="77" y="74"/>
                    <a:pt x="77" y="74"/>
                    <a:pt x="77" y="74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36"/>
                    <a:pt x="61" y="56"/>
                    <a:pt x="63" y="61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B8B0BE0D-D709-43C3-9133-EFC253EBB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2" y="3818"/>
              <a:ext cx="218" cy="353"/>
            </a:xfrm>
            <a:custGeom>
              <a:avLst/>
              <a:gdLst>
                <a:gd name="T0" fmla="*/ 134 w 134"/>
                <a:gd name="T1" fmla="*/ 72 h 216"/>
                <a:gd name="T2" fmla="*/ 116 w 134"/>
                <a:gd name="T3" fmla="*/ 131 h 216"/>
                <a:gd name="T4" fmla="*/ 67 w 134"/>
                <a:gd name="T5" fmla="*/ 152 h 216"/>
                <a:gd name="T6" fmla="*/ 24 w 134"/>
                <a:gd name="T7" fmla="*/ 128 h 216"/>
                <a:gd name="T8" fmla="*/ 23 w 134"/>
                <a:gd name="T9" fmla="*/ 128 h 216"/>
                <a:gd name="T10" fmla="*/ 23 w 134"/>
                <a:gd name="T11" fmla="*/ 216 h 216"/>
                <a:gd name="T12" fmla="*/ 0 w 134"/>
                <a:gd name="T13" fmla="*/ 216 h 216"/>
                <a:gd name="T14" fmla="*/ 0 w 134"/>
                <a:gd name="T15" fmla="*/ 3 h 216"/>
                <a:gd name="T16" fmla="*/ 23 w 134"/>
                <a:gd name="T17" fmla="*/ 3 h 216"/>
                <a:gd name="T18" fmla="*/ 23 w 134"/>
                <a:gd name="T19" fmla="*/ 29 h 216"/>
                <a:gd name="T20" fmla="*/ 24 w 134"/>
                <a:gd name="T21" fmla="*/ 29 h 216"/>
                <a:gd name="T22" fmla="*/ 74 w 134"/>
                <a:gd name="T23" fmla="*/ 0 h 216"/>
                <a:gd name="T24" fmla="*/ 118 w 134"/>
                <a:gd name="T25" fmla="*/ 19 h 216"/>
                <a:gd name="T26" fmla="*/ 134 w 134"/>
                <a:gd name="T27" fmla="*/ 72 h 216"/>
                <a:gd name="T28" fmla="*/ 110 w 134"/>
                <a:gd name="T29" fmla="*/ 71 h 216"/>
                <a:gd name="T30" fmla="*/ 99 w 134"/>
                <a:gd name="T31" fmla="*/ 34 h 216"/>
                <a:gd name="T32" fmla="*/ 68 w 134"/>
                <a:gd name="T33" fmla="*/ 19 h 216"/>
                <a:gd name="T34" fmla="*/ 36 w 134"/>
                <a:gd name="T35" fmla="*/ 33 h 216"/>
                <a:gd name="T36" fmla="*/ 23 w 134"/>
                <a:gd name="T37" fmla="*/ 69 h 216"/>
                <a:gd name="T38" fmla="*/ 23 w 134"/>
                <a:gd name="T39" fmla="*/ 89 h 216"/>
                <a:gd name="T40" fmla="*/ 35 w 134"/>
                <a:gd name="T41" fmla="*/ 120 h 216"/>
                <a:gd name="T42" fmla="*/ 65 w 134"/>
                <a:gd name="T43" fmla="*/ 133 h 216"/>
                <a:gd name="T44" fmla="*/ 98 w 134"/>
                <a:gd name="T45" fmla="*/ 116 h 216"/>
                <a:gd name="T46" fmla="*/ 110 w 134"/>
                <a:gd name="T47" fmla="*/ 7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4" h="216">
                  <a:moveTo>
                    <a:pt x="134" y="72"/>
                  </a:moveTo>
                  <a:cubicBezTo>
                    <a:pt x="134" y="96"/>
                    <a:pt x="128" y="116"/>
                    <a:pt x="116" y="131"/>
                  </a:cubicBezTo>
                  <a:cubicBezTo>
                    <a:pt x="104" y="145"/>
                    <a:pt x="88" y="152"/>
                    <a:pt x="67" y="152"/>
                  </a:cubicBezTo>
                  <a:cubicBezTo>
                    <a:pt x="48" y="152"/>
                    <a:pt x="34" y="144"/>
                    <a:pt x="24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216"/>
                    <a:pt x="23" y="216"/>
                    <a:pt x="23" y="21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35" y="9"/>
                    <a:pt x="52" y="0"/>
                    <a:pt x="74" y="0"/>
                  </a:cubicBezTo>
                  <a:cubicBezTo>
                    <a:pt x="92" y="0"/>
                    <a:pt x="107" y="6"/>
                    <a:pt x="118" y="19"/>
                  </a:cubicBezTo>
                  <a:cubicBezTo>
                    <a:pt x="128" y="32"/>
                    <a:pt x="134" y="49"/>
                    <a:pt x="134" y="72"/>
                  </a:cubicBezTo>
                  <a:close/>
                  <a:moveTo>
                    <a:pt x="110" y="71"/>
                  </a:moveTo>
                  <a:cubicBezTo>
                    <a:pt x="110" y="56"/>
                    <a:pt x="106" y="43"/>
                    <a:pt x="99" y="34"/>
                  </a:cubicBezTo>
                  <a:cubicBezTo>
                    <a:pt x="91" y="24"/>
                    <a:pt x="81" y="19"/>
                    <a:pt x="68" y="19"/>
                  </a:cubicBezTo>
                  <a:cubicBezTo>
                    <a:pt x="55" y="19"/>
                    <a:pt x="44" y="24"/>
                    <a:pt x="36" y="33"/>
                  </a:cubicBezTo>
                  <a:cubicBezTo>
                    <a:pt x="27" y="43"/>
                    <a:pt x="23" y="55"/>
                    <a:pt x="23" y="6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3" y="102"/>
                    <a:pt x="27" y="112"/>
                    <a:pt x="35" y="120"/>
                  </a:cubicBezTo>
                  <a:cubicBezTo>
                    <a:pt x="43" y="128"/>
                    <a:pt x="53" y="133"/>
                    <a:pt x="65" y="133"/>
                  </a:cubicBezTo>
                  <a:cubicBezTo>
                    <a:pt x="79" y="133"/>
                    <a:pt x="90" y="127"/>
                    <a:pt x="98" y="116"/>
                  </a:cubicBezTo>
                  <a:cubicBezTo>
                    <a:pt x="106" y="105"/>
                    <a:pt x="110" y="90"/>
                    <a:pt x="11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2996F985-F3FF-48E6-B504-3A4DE48547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1" y="3818"/>
              <a:ext cx="207" cy="249"/>
            </a:xfrm>
            <a:custGeom>
              <a:avLst/>
              <a:gdLst>
                <a:gd name="T0" fmla="*/ 127 w 127"/>
                <a:gd name="T1" fmla="*/ 82 h 152"/>
                <a:gd name="T2" fmla="*/ 24 w 127"/>
                <a:gd name="T3" fmla="*/ 82 h 152"/>
                <a:gd name="T4" fmla="*/ 37 w 127"/>
                <a:gd name="T5" fmla="*/ 120 h 152"/>
                <a:gd name="T6" fmla="*/ 72 w 127"/>
                <a:gd name="T7" fmla="*/ 133 h 152"/>
                <a:gd name="T8" fmla="*/ 117 w 127"/>
                <a:gd name="T9" fmla="*/ 117 h 152"/>
                <a:gd name="T10" fmla="*/ 117 w 127"/>
                <a:gd name="T11" fmla="*/ 138 h 152"/>
                <a:gd name="T12" fmla="*/ 66 w 127"/>
                <a:gd name="T13" fmla="*/ 152 h 152"/>
                <a:gd name="T14" fmla="*/ 17 w 127"/>
                <a:gd name="T15" fmla="*/ 132 h 152"/>
                <a:gd name="T16" fmla="*/ 0 w 127"/>
                <a:gd name="T17" fmla="*/ 77 h 152"/>
                <a:gd name="T18" fmla="*/ 9 w 127"/>
                <a:gd name="T19" fmla="*/ 37 h 152"/>
                <a:gd name="T20" fmla="*/ 33 w 127"/>
                <a:gd name="T21" fmla="*/ 9 h 152"/>
                <a:gd name="T22" fmla="*/ 67 w 127"/>
                <a:gd name="T23" fmla="*/ 0 h 152"/>
                <a:gd name="T24" fmla="*/ 111 w 127"/>
                <a:gd name="T25" fmla="*/ 18 h 152"/>
                <a:gd name="T26" fmla="*/ 127 w 127"/>
                <a:gd name="T27" fmla="*/ 70 h 152"/>
                <a:gd name="T28" fmla="*/ 127 w 127"/>
                <a:gd name="T29" fmla="*/ 82 h 152"/>
                <a:gd name="T30" fmla="*/ 103 w 127"/>
                <a:gd name="T31" fmla="*/ 62 h 152"/>
                <a:gd name="T32" fmla="*/ 93 w 127"/>
                <a:gd name="T33" fmla="*/ 31 h 152"/>
                <a:gd name="T34" fmla="*/ 67 w 127"/>
                <a:gd name="T35" fmla="*/ 19 h 152"/>
                <a:gd name="T36" fmla="*/ 39 w 127"/>
                <a:gd name="T37" fmla="*/ 31 h 152"/>
                <a:gd name="T38" fmla="*/ 24 w 127"/>
                <a:gd name="T39" fmla="*/ 62 h 152"/>
                <a:gd name="T40" fmla="*/ 103 w 127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52">
                  <a:moveTo>
                    <a:pt x="127" y="82"/>
                  </a:moveTo>
                  <a:cubicBezTo>
                    <a:pt x="24" y="82"/>
                    <a:pt x="24" y="82"/>
                    <a:pt x="24" y="82"/>
                  </a:cubicBezTo>
                  <a:cubicBezTo>
                    <a:pt x="24" y="98"/>
                    <a:pt x="29" y="111"/>
                    <a:pt x="37" y="120"/>
                  </a:cubicBezTo>
                  <a:cubicBezTo>
                    <a:pt x="45" y="128"/>
                    <a:pt x="57" y="133"/>
                    <a:pt x="72" y="133"/>
                  </a:cubicBezTo>
                  <a:cubicBezTo>
                    <a:pt x="88" y="133"/>
                    <a:pt x="103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4" y="148"/>
                    <a:pt x="87" y="152"/>
                    <a:pt x="66" y="152"/>
                  </a:cubicBezTo>
                  <a:cubicBezTo>
                    <a:pt x="45" y="152"/>
                    <a:pt x="29" y="146"/>
                    <a:pt x="17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4" y="25"/>
                    <a:pt x="23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1" y="18"/>
                  </a:cubicBezTo>
                  <a:cubicBezTo>
                    <a:pt x="122" y="30"/>
                    <a:pt x="127" y="47"/>
                    <a:pt x="127" y="70"/>
                  </a:cubicBezTo>
                  <a:lnTo>
                    <a:pt x="127" y="82"/>
                  </a:lnTo>
                  <a:close/>
                  <a:moveTo>
                    <a:pt x="103" y="62"/>
                  </a:moveTo>
                  <a:cubicBezTo>
                    <a:pt x="103" y="49"/>
                    <a:pt x="100" y="38"/>
                    <a:pt x="93" y="31"/>
                  </a:cubicBezTo>
                  <a:cubicBezTo>
                    <a:pt x="87" y="23"/>
                    <a:pt x="78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1" y="39"/>
                    <a:pt x="26" y="49"/>
                    <a:pt x="24" y="62"/>
                  </a:cubicBezTo>
                  <a:lnTo>
                    <a:pt x="10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8C74A40-6AD7-479E-A235-4BE120882A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3" y="3818"/>
              <a:ext cx="124" cy="244"/>
            </a:xfrm>
            <a:custGeom>
              <a:avLst/>
              <a:gdLst>
                <a:gd name="T0" fmla="*/ 76 w 76"/>
                <a:gd name="T1" fmla="*/ 27 h 149"/>
                <a:gd name="T2" fmla="*/ 59 w 76"/>
                <a:gd name="T3" fmla="*/ 22 h 149"/>
                <a:gd name="T4" fmla="*/ 33 w 76"/>
                <a:gd name="T5" fmla="*/ 37 h 149"/>
                <a:gd name="T6" fmla="*/ 24 w 76"/>
                <a:gd name="T7" fmla="*/ 75 h 149"/>
                <a:gd name="T8" fmla="*/ 24 w 76"/>
                <a:gd name="T9" fmla="*/ 149 h 149"/>
                <a:gd name="T10" fmla="*/ 0 w 76"/>
                <a:gd name="T11" fmla="*/ 149 h 149"/>
                <a:gd name="T12" fmla="*/ 0 w 76"/>
                <a:gd name="T13" fmla="*/ 3 h 149"/>
                <a:gd name="T14" fmla="*/ 24 w 76"/>
                <a:gd name="T15" fmla="*/ 3 h 149"/>
                <a:gd name="T16" fmla="*/ 24 w 76"/>
                <a:gd name="T17" fmla="*/ 33 h 149"/>
                <a:gd name="T18" fmla="*/ 24 w 76"/>
                <a:gd name="T19" fmla="*/ 33 h 149"/>
                <a:gd name="T20" fmla="*/ 39 w 76"/>
                <a:gd name="T21" fmla="*/ 9 h 149"/>
                <a:gd name="T22" fmla="*/ 62 w 76"/>
                <a:gd name="T23" fmla="*/ 0 h 149"/>
                <a:gd name="T24" fmla="*/ 76 w 76"/>
                <a:gd name="T25" fmla="*/ 2 h 149"/>
                <a:gd name="T26" fmla="*/ 76 w 76"/>
                <a:gd name="T27" fmla="*/ 2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49">
                  <a:moveTo>
                    <a:pt x="76" y="27"/>
                  </a:moveTo>
                  <a:cubicBezTo>
                    <a:pt x="72" y="24"/>
                    <a:pt x="66" y="22"/>
                    <a:pt x="59" y="22"/>
                  </a:cubicBezTo>
                  <a:cubicBezTo>
                    <a:pt x="48" y="22"/>
                    <a:pt x="40" y="27"/>
                    <a:pt x="33" y="37"/>
                  </a:cubicBezTo>
                  <a:cubicBezTo>
                    <a:pt x="27" y="46"/>
                    <a:pt x="24" y="59"/>
                    <a:pt x="24" y="75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7" y="23"/>
                    <a:pt x="32" y="15"/>
                    <a:pt x="39" y="9"/>
                  </a:cubicBezTo>
                  <a:cubicBezTo>
                    <a:pt x="46" y="3"/>
                    <a:pt x="54" y="0"/>
                    <a:pt x="62" y="0"/>
                  </a:cubicBezTo>
                  <a:cubicBezTo>
                    <a:pt x="68" y="0"/>
                    <a:pt x="73" y="1"/>
                    <a:pt x="76" y="2"/>
                  </a:cubicBezTo>
                  <a:lnTo>
                    <a:pt x="76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64222DAD-DE96-4895-91FA-9BEA7D7DD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55" y="3713"/>
              <a:ext cx="49" cy="349"/>
            </a:xfrm>
            <a:custGeom>
              <a:avLst/>
              <a:gdLst>
                <a:gd name="T0" fmla="*/ 30 w 30"/>
                <a:gd name="T1" fmla="*/ 15 h 213"/>
                <a:gd name="T2" fmla="*/ 26 w 30"/>
                <a:gd name="T3" fmla="*/ 26 h 213"/>
                <a:gd name="T4" fmla="*/ 15 w 30"/>
                <a:gd name="T5" fmla="*/ 30 h 213"/>
                <a:gd name="T6" fmla="*/ 4 w 30"/>
                <a:gd name="T7" fmla="*/ 26 h 213"/>
                <a:gd name="T8" fmla="*/ 0 w 30"/>
                <a:gd name="T9" fmla="*/ 15 h 213"/>
                <a:gd name="T10" fmla="*/ 4 w 30"/>
                <a:gd name="T11" fmla="*/ 4 h 213"/>
                <a:gd name="T12" fmla="*/ 15 w 30"/>
                <a:gd name="T13" fmla="*/ 0 h 213"/>
                <a:gd name="T14" fmla="*/ 26 w 30"/>
                <a:gd name="T15" fmla="*/ 4 h 213"/>
                <a:gd name="T16" fmla="*/ 30 w 30"/>
                <a:gd name="T17" fmla="*/ 15 h 213"/>
                <a:gd name="T18" fmla="*/ 26 w 30"/>
                <a:gd name="T19" fmla="*/ 213 h 213"/>
                <a:gd name="T20" fmla="*/ 3 w 30"/>
                <a:gd name="T21" fmla="*/ 213 h 213"/>
                <a:gd name="T22" fmla="*/ 3 w 30"/>
                <a:gd name="T23" fmla="*/ 67 h 213"/>
                <a:gd name="T24" fmla="*/ 26 w 30"/>
                <a:gd name="T25" fmla="*/ 67 h 213"/>
                <a:gd name="T26" fmla="*/ 26 w 30"/>
                <a:gd name="T2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213">
                  <a:moveTo>
                    <a:pt x="30" y="15"/>
                  </a:moveTo>
                  <a:cubicBezTo>
                    <a:pt x="30" y="19"/>
                    <a:pt x="29" y="23"/>
                    <a:pt x="26" y="26"/>
                  </a:cubicBezTo>
                  <a:cubicBezTo>
                    <a:pt x="23" y="29"/>
                    <a:pt x="19" y="30"/>
                    <a:pt x="15" y="30"/>
                  </a:cubicBezTo>
                  <a:cubicBezTo>
                    <a:pt x="11" y="30"/>
                    <a:pt x="7" y="29"/>
                    <a:pt x="4" y="26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9" y="0"/>
                    <a:pt x="23" y="1"/>
                    <a:pt x="26" y="4"/>
                  </a:cubicBezTo>
                  <a:cubicBezTo>
                    <a:pt x="29" y="7"/>
                    <a:pt x="30" y="11"/>
                    <a:pt x="30" y="15"/>
                  </a:cubicBezTo>
                  <a:close/>
                  <a:moveTo>
                    <a:pt x="26" y="213"/>
                  </a:moveTo>
                  <a:cubicBezTo>
                    <a:pt x="3" y="213"/>
                    <a:pt x="3" y="213"/>
                    <a:pt x="3" y="21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AFBDE744-2985-41F0-ACA2-F9C915CB9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6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4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DBF950E9-E60B-4ED5-93C6-A78F38E662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0" y="3818"/>
              <a:ext cx="198" cy="244"/>
            </a:xfrm>
            <a:custGeom>
              <a:avLst/>
              <a:gdLst>
                <a:gd name="T0" fmla="*/ 121 w 121"/>
                <a:gd name="T1" fmla="*/ 149 h 149"/>
                <a:gd name="T2" fmla="*/ 97 w 121"/>
                <a:gd name="T3" fmla="*/ 149 h 149"/>
                <a:gd name="T4" fmla="*/ 97 w 121"/>
                <a:gd name="T5" fmla="*/ 66 h 149"/>
                <a:gd name="T6" fmla="*/ 64 w 121"/>
                <a:gd name="T7" fmla="*/ 19 h 149"/>
                <a:gd name="T8" fmla="*/ 35 w 121"/>
                <a:gd name="T9" fmla="*/ 32 h 149"/>
                <a:gd name="T10" fmla="*/ 23 w 121"/>
                <a:gd name="T11" fmla="*/ 66 h 149"/>
                <a:gd name="T12" fmla="*/ 23 w 121"/>
                <a:gd name="T13" fmla="*/ 149 h 149"/>
                <a:gd name="T14" fmla="*/ 0 w 121"/>
                <a:gd name="T15" fmla="*/ 149 h 149"/>
                <a:gd name="T16" fmla="*/ 0 w 121"/>
                <a:gd name="T17" fmla="*/ 3 h 149"/>
                <a:gd name="T18" fmla="*/ 23 w 121"/>
                <a:gd name="T19" fmla="*/ 3 h 149"/>
                <a:gd name="T20" fmla="*/ 23 w 121"/>
                <a:gd name="T21" fmla="*/ 27 h 149"/>
                <a:gd name="T22" fmla="*/ 24 w 121"/>
                <a:gd name="T23" fmla="*/ 27 h 149"/>
                <a:gd name="T24" fmla="*/ 72 w 121"/>
                <a:gd name="T25" fmla="*/ 0 h 149"/>
                <a:gd name="T26" fmla="*/ 108 w 121"/>
                <a:gd name="T27" fmla="*/ 15 h 149"/>
                <a:gd name="T28" fmla="*/ 121 w 121"/>
                <a:gd name="T29" fmla="*/ 60 h 149"/>
                <a:gd name="T30" fmla="*/ 121 w 121"/>
                <a:gd name="T3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149">
                  <a:moveTo>
                    <a:pt x="121" y="149"/>
                  </a:moveTo>
                  <a:cubicBezTo>
                    <a:pt x="97" y="149"/>
                    <a:pt x="97" y="149"/>
                    <a:pt x="97" y="149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35"/>
                    <a:pt x="86" y="19"/>
                    <a:pt x="64" y="19"/>
                  </a:cubicBezTo>
                  <a:cubicBezTo>
                    <a:pt x="52" y="19"/>
                    <a:pt x="42" y="24"/>
                    <a:pt x="35" y="32"/>
                  </a:cubicBezTo>
                  <a:cubicBezTo>
                    <a:pt x="27" y="41"/>
                    <a:pt x="23" y="52"/>
                    <a:pt x="23" y="66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35" y="9"/>
                    <a:pt x="51" y="0"/>
                    <a:pt x="72" y="0"/>
                  </a:cubicBezTo>
                  <a:cubicBezTo>
                    <a:pt x="88" y="0"/>
                    <a:pt x="100" y="5"/>
                    <a:pt x="108" y="15"/>
                  </a:cubicBezTo>
                  <a:cubicBezTo>
                    <a:pt x="117" y="26"/>
                    <a:pt x="121" y="40"/>
                    <a:pt x="121" y="60"/>
                  </a:cubicBezTo>
                  <a:lnTo>
                    <a:pt x="121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AA888D80-D91E-4C36-92EB-39BA7E2E3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71" y="3818"/>
              <a:ext cx="178" cy="249"/>
            </a:xfrm>
            <a:custGeom>
              <a:avLst/>
              <a:gdLst>
                <a:gd name="T0" fmla="*/ 109 w 109"/>
                <a:gd name="T1" fmla="*/ 142 h 152"/>
                <a:gd name="T2" fmla="*/ 69 w 109"/>
                <a:gd name="T3" fmla="*/ 152 h 152"/>
                <a:gd name="T4" fmla="*/ 33 w 109"/>
                <a:gd name="T5" fmla="*/ 143 h 152"/>
                <a:gd name="T6" fmla="*/ 9 w 109"/>
                <a:gd name="T7" fmla="*/ 117 h 152"/>
                <a:gd name="T8" fmla="*/ 0 w 109"/>
                <a:gd name="T9" fmla="*/ 80 h 152"/>
                <a:gd name="T10" fmla="*/ 20 w 109"/>
                <a:gd name="T11" fmla="*/ 21 h 152"/>
                <a:gd name="T12" fmla="*/ 76 w 109"/>
                <a:gd name="T13" fmla="*/ 0 h 152"/>
                <a:gd name="T14" fmla="*/ 109 w 109"/>
                <a:gd name="T15" fmla="*/ 7 h 152"/>
                <a:gd name="T16" fmla="*/ 109 w 109"/>
                <a:gd name="T17" fmla="*/ 31 h 152"/>
                <a:gd name="T18" fmla="*/ 75 w 109"/>
                <a:gd name="T19" fmla="*/ 19 h 152"/>
                <a:gd name="T20" fmla="*/ 38 w 109"/>
                <a:gd name="T21" fmla="*/ 36 h 152"/>
                <a:gd name="T22" fmla="*/ 24 w 109"/>
                <a:gd name="T23" fmla="*/ 77 h 152"/>
                <a:gd name="T24" fmla="*/ 37 w 109"/>
                <a:gd name="T25" fmla="*/ 118 h 152"/>
                <a:gd name="T26" fmla="*/ 73 w 109"/>
                <a:gd name="T27" fmla="*/ 133 h 152"/>
                <a:gd name="T28" fmla="*/ 109 w 109"/>
                <a:gd name="T29" fmla="*/ 120 h 152"/>
                <a:gd name="T30" fmla="*/ 109 w 109"/>
                <a:gd name="T31" fmla="*/ 1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" h="152">
                  <a:moveTo>
                    <a:pt x="109" y="142"/>
                  </a:moveTo>
                  <a:cubicBezTo>
                    <a:pt x="98" y="149"/>
                    <a:pt x="84" y="152"/>
                    <a:pt x="69" y="152"/>
                  </a:cubicBezTo>
                  <a:cubicBezTo>
                    <a:pt x="56" y="152"/>
                    <a:pt x="44" y="149"/>
                    <a:pt x="33" y="143"/>
                  </a:cubicBezTo>
                  <a:cubicBezTo>
                    <a:pt x="23" y="137"/>
                    <a:pt x="14" y="128"/>
                    <a:pt x="9" y="117"/>
                  </a:cubicBezTo>
                  <a:cubicBezTo>
                    <a:pt x="3" y="106"/>
                    <a:pt x="0" y="94"/>
                    <a:pt x="0" y="80"/>
                  </a:cubicBezTo>
                  <a:cubicBezTo>
                    <a:pt x="0" y="55"/>
                    <a:pt x="7" y="36"/>
                    <a:pt x="20" y="21"/>
                  </a:cubicBezTo>
                  <a:cubicBezTo>
                    <a:pt x="34" y="7"/>
                    <a:pt x="53" y="0"/>
                    <a:pt x="76" y="0"/>
                  </a:cubicBezTo>
                  <a:cubicBezTo>
                    <a:pt x="88" y="0"/>
                    <a:pt x="100" y="2"/>
                    <a:pt x="109" y="7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98" y="23"/>
                    <a:pt x="87" y="19"/>
                    <a:pt x="75" y="19"/>
                  </a:cubicBezTo>
                  <a:cubicBezTo>
                    <a:pt x="60" y="19"/>
                    <a:pt x="47" y="25"/>
                    <a:pt x="38" y="36"/>
                  </a:cubicBezTo>
                  <a:cubicBezTo>
                    <a:pt x="28" y="46"/>
                    <a:pt x="24" y="60"/>
                    <a:pt x="24" y="77"/>
                  </a:cubicBezTo>
                  <a:cubicBezTo>
                    <a:pt x="24" y="94"/>
                    <a:pt x="28" y="108"/>
                    <a:pt x="37" y="118"/>
                  </a:cubicBezTo>
                  <a:cubicBezTo>
                    <a:pt x="46" y="128"/>
                    <a:pt x="58" y="133"/>
                    <a:pt x="73" y="133"/>
                  </a:cubicBezTo>
                  <a:cubicBezTo>
                    <a:pt x="86" y="133"/>
                    <a:pt x="98" y="128"/>
                    <a:pt x="109" y="120"/>
                  </a:cubicBezTo>
                  <a:lnTo>
                    <a:pt x="109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E8AD4442-20BD-4F8F-BADF-B8EEBC5CDB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88" y="3818"/>
              <a:ext cx="209" cy="249"/>
            </a:xfrm>
            <a:custGeom>
              <a:avLst/>
              <a:gdLst>
                <a:gd name="T0" fmla="*/ 128 w 128"/>
                <a:gd name="T1" fmla="*/ 82 h 152"/>
                <a:gd name="T2" fmla="*/ 25 w 128"/>
                <a:gd name="T3" fmla="*/ 82 h 152"/>
                <a:gd name="T4" fmla="*/ 38 w 128"/>
                <a:gd name="T5" fmla="*/ 120 h 152"/>
                <a:gd name="T6" fmla="*/ 72 w 128"/>
                <a:gd name="T7" fmla="*/ 133 h 152"/>
                <a:gd name="T8" fmla="*/ 117 w 128"/>
                <a:gd name="T9" fmla="*/ 117 h 152"/>
                <a:gd name="T10" fmla="*/ 117 w 128"/>
                <a:gd name="T11" fmla="*/ 138 h 152"/>
                <a:gd name="T12" fmla="*/ 67 w 128"/>
                <a:gd name="T13" fmla="*/ 152 h 152"/>
                <a:gd name="T14" fmla="*/ 18 w 128"/>
                <a:gd name="T15" fmla="*/ 132 h 152"/>
                <a:gd name="T16" fmla="*/ 0 w 128"/>
                <a:gd name="T17" fmla="*/ 77 h 152"/>
                <a:gd name="T18" fmla="*/ 9 w 128"/>
                <a:gd name="T19" fmla="*/ 37 h 152"/>
                <a:gd name="T20" fmla="*/ 33 w 128"/>
                <a:gd name="T21" fmla="*/ 9 h 152"/>
                <a:gd name="T22" fmla="*/ 67 w 128"/>
                <a:gd name="T23" fmla="*/ 0 h 152"/>
                <a:gd name="T24" fmla="*/ 112 w 128"/>
                <a:gd name="T25" fmla="*/ 18 h 152"/>
                <a:gd name="T26" fmla="*/ 128 w 128"/>
                <a:gd name="T27" fmla="*/ 70 h 152"/>
                <a:gd name="T28" fmla="*/ 128 w 128"/>
                <a:gd name="T29" fmla="*/ 82 h 152"/>
                <a:gd name="T30" fmla="*/ 104 w 128"/>
                <a:gd name="T31" fmla="*/ 62 h 152"/>
                <a:gd name="T32" fmla="*/ 94 w 128"/>
                <a:gd name="T33" fmla="*/ 31 h 152"/>
                <a:gd name="T34" fmla="*/ 67 w 128"/>
                <a:gd name="T35" fmla="*/ 19 h 152"/>
                <a:gd name="T36" fmla="*/ 39 w 128"/>
                <a:gd name="T37" fmla="*/ 31 h 152"/>
                <a:gd name="T38" fmla="*/ 25 w 128"/>
                <a:gd name="T39" fmla="*/ 62 h 152"/>
                <a:gd name="T40" fmla="*/ 104 w 128"/>
                <a:gd name="T41" fmla="*/ 6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2">
                  <a:moveTo>
                    <a:pt x="128" y="82"/>
                  </a:moveTo>
                  <a:cubicBezTo>
                    <a:pt x="25" y="82"/>
                    <a:pt x="25" y="82"/>
                    <a:pt x="25" y="82"/>
                  </a:cubicBezTo>
                  <a:cubicBezTo>
                    <a:pt x="25" y="98"/>
                    <a:pt x="29" y="111"/>
                    <a:pt x="38" y="120"/>
                  </a:cubicBezTo>
                  <a:cubicBezTo>
                    <a:pt x="46" y="128"/>
                    <a:pt x="57" y="133"/>
                    <a:pt x="72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05" y="148"/>
                    <a:pt x="88" y="152"/>
                    <a:pt x="67" y="152"/>
                  </a:cubicBezTo>
                  <a:cubicBezTo>
                    <a:pt x="46" y="152"/>
                    <a:pt x="30" y="146"/>
                    <a:pt x="18" y="132"/>
                  </a:cubicBezTo>
                  <a:cubicBezTo>
                    <a:pt x="6" y="119"/>
                    <a:pt x="0" y="100"/>
                    <a:pt x="0" y="77"/>
                  </a:cubicBezTo>
                  <a:cubicBezTo>
                    <a:pt x="0" y="62"/>
                    <a:pt x="3" y="49"/>
                    <a:pt x="9" y="37"/>
                  </a:cubicBezTo>
                  <a:cubicBezTo>
                    <a:pt x="15" y="25"/>
                    <a:pt x="23" y="16"/>
                    <a:pt x="33" y="9"/>
                  </a:cubicBezTo>
                  <a:cubicBezTo>
                    <a:pt x="43" y="3"/>
                    <a:pt x="55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2" y="30"/>
                    <a:pt x="128" y="47"/>
                    <a:pt x="128" y="70"/>
                  </a:cubicBezTo>
                  <a:lnTo>
                    <a:pt x="128" y="82"/>
                  </a:lnTo>
                  <a:close/>
                  <a:moveTo>
                    <a:pt x="104" y="62"/>
                  </a:moveTo>
                  <a:cubicBezTo>
                    <a:pt x="103" y="49"/>
                    <a:pt x="100" y="38"/>
                    <a:pt x="94" y="31"/>
                  </a:cubicBezTo>
                  <a:cubicBezTo>
                    <a:pt x="88" y="23"/>
                    <a:pt x="79" y="19"/>
                    <a:pt x="67" y="19"/>
                  </a:cubicBezTo>
                  <a:cubicBezTo>
                    <a:pt x="56" y="19"/>
                    <a:pt x="47" y="23"/>
                    <a:pt x="39" y="31"/>
                  </a:cubicBezTo>
                  <a:cubicBezTo>
                    <a:pt x="32" y="39"/>
                    <a:pt x="27" y="49"/>
                    <a:pt x="25" y="62"/>
                  </a:cubicBezTo>
                  <a:lnTo>
                    <a:pt x="10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5E69FA3B-C96C-4745-AF11-7D73178008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36" y="3818"/>
              <a:ext cx="145" cy="249"/>
            </a:xfrm>
            <a:custGeom>
              <a:avLst/>
              <a:gdLst>
                <a:gd name="T0" fmla="*/ 89 w 89"/>
                <a:gd name="T1" fmla="*/ 110 h 152"/>
                <a:gd name="T2" fmla="*/ 75 w 89"/>
                <a:gd name="T3" fmla="*/ 141 h 152"/>
                <a:gd name="T4" fmla="*/ 36 w 89"/>
                <a:gd name="T5" fmla="*/ 152 h 152"/>
                <a:gd name="T6" fmla="*/ 0 w 89"/>
                <a:gd name="T7" fmla="*/ 144 h 152"/>
                <a:gd name="T8" fmla="*/ 0 w 89"/>
                <a:gd name="T9" fmla="*/ 119 h 152"/>
                <a:gd name="T10" fmla="*/ 38 w 89"/>
                <a:gd name="T11" fmla="*/ 133 h 152"/>
                <a:gd name="T12" fmla="*/ 65 w 89"/>
                <a:gd name="T13" fmla="*/ 112 h 152"/>
                <a:gd name="T14" fmla="*/ 60 w 89"/>
                <a:gd name="T15" fmla="*/ 99 h 152"/>
                <a:gd name="T16" fmla="*/ 35 w 89"/>
                <a:gd name="T17" fmla="*/ 85 h 152"/>
                <a:gd name="T18" fmla="*/ 8 w 89"/>
                <a:gd name="T19" fmla="*/ 67 h 152"/>
                <a:gd name="T20" fmla="*/ 0 w 89"/>
                <a:gd name="T21" fmla="*/ 42 h 152"/>
                <a:gd name="T22" fmla="*/ 15 w 89"/>
                <a:gd name="T23" fmla="*/ 12 h 152"/>
                <a:gd name="T24" fmla="*/ 51 w 89"/>
                <a:gd name="T25" fmla="*/ 0 h 152"/>
                <a:gd name="T26" fmla="*/ 83 w 89"/>
                <a:gd name="T27" fmla="*/ 6 h 152"/>
                <a:gd name="T28" fmla="*/ 83 w 89"/>
                <a:gd name="T29" fmla="*/ 30 h 152"/>
                <a:gd name="T30" fmla="*/ 50 w 89"/>
                <a:gd name="T31" fmla="*/ 19 h 152"/>
                <a:gd name="T32" fmla="*/ 31 w 89"/>
                <a:gd name="T33" fmla="*/ 25 h 152"/>
                <a:gd name="T34" fmla="*/ 24 w 89"/>
                <a:gd name="T35" fmla="*/ 40 h 152"/>
                <a:gd name="T36" fmla="*/ 29 w 89"/>
                <a:gd name="T37" fmla="*/ 55 h 152"/>
                <a:gd name="T38" fmla="*/ 52 w 89"/>
                <a:gd name="T39" fmla="*/ 67 h 152"/>
                <a:gd name="T40" fmla="*/ 81 w 89"/>
                <a:gd name="T41" fmla="*/ 86 h 152"/>
                <a:gd name="T42" fmla="*/ 89 w 89"/>
                <a:gd name="T43" fmla="*/ 11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152">
                  <a:moveTo>
                    <a:pt x="89" y="110"/>
                  </a:moveTo>
                  <a:cubicBezTo>
                    <a:pt x="89" y="123"/>
                    <a:pt x="84" y="133"/>
                    <a:pt x="75" y="141"/>
                  </a:cubicBezTo>
                  <a:cubicBezTo>
                    <a:pt x="65" y="149"/>
                    <a:pt x="52" y="152"/>
                    <a:pt x="36" y="152"/>
                  </a:cubicBezTo>
                  <a:cubicBezTo>
                    <a:pt x="22" y="152"/>
                    <a:pt x="10" y="150"/>
                    <a:pt x="0" y="14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1" y="128"/>
                    <a:pt x="24" y="133"/>
                    <a:pt x="38" y="133"/>
                  </a:cubicBezTo>
                  <a:cubicBezTo>
                    <a:pt x="56" y="133"/>
                    <a:pt x="65" y="126"/>
                    <a:pt x="65" y="112"/>
                  </a:cubicBezTo>
                  <a:cubicBezTo>
                    <a:pt x="65" y="107"/>
                    <a:pt x="64" y="102"/>
                    <a:pt x="60" y="99"/>
                  </a:cubicBezTo>
                  <a:cubicBezTo>
                    <a:pt x="56" y="95"/>
                    <a:pt x="48" y="91"/>
                    <a:pt x="35" y="85"/>
                  </a:cubicBezTo>
                  <a:cubicBezTo>
                    <a:pt x="22" y="79"/>
                    <a:pt x="13" y="73"/>
                    <a:pt x="8" y="67"/>
                  </a:cubicBezTo>
                  <a:cubicBezTo>
                    <a:pt x="3" y="61"/>
                    <a:pt x="0" y="52"/>
                    <a:pt x="0" y="42"/>
                  </a:cubicBezTo>
                  <a:cubicBezTo>
                    <a:pt x="0" y="30"/>
                    <a:pt x="5" y="20"/>
                    <a:pt x="15" y="12"/>
                  </a:cubicBezTo>
                  <a:cubicBezTo>
                    <a:pt x="24" y="4"/>
                    <a:pt x="37" y="0"/>
                    <a:pt x="51" y="0"/>
                  </a:cubicBezTo>
                  <a:cubicBezTo>
                    <a:pt x="63" y="0"/>
                    <a:pt x="73" y="2"/>
                    <a:pt x="83" y="6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73" y="23"/>
                    <a:pt x="62" y="19"/>
                    <a:pt x="50" y="19"/>
                  </a:cubicBezTo>
                  <a:cubicBezTo>
                    <a:pt x="42" y="19"/>
                    <a:pt x="36" y="21"/>
                    <a:pt x="31" y="25"/>
                  </a:cubicBezTo>
                  <a:cubicBezTo>
                    <a:pt x="26" y="29"/>
                    <a:pt x="24" y="34"/>
                    <a:pt x="24" y="40"/>
                  </a:cubicBezTo>
                  <a:cubicBezTo>
                    <a:pt x="24" y="46"/>
                    <a:pt x="26" y="51"/>
                    <a:pt x="29" y="55"/>
                  </a:cubicBezTo>
                  <a:cubicBezTo>
                    <a:pt x="33" y="58"/>
                    <a:pt x="40" y="62"/>
                    <a:pt x="52" y="67"/>
                  </a:cubicBezTo>
                  <a:cubicBezTo>
                    <a:pt x="66" y="73"/>
                    <a:pt x="75" y="79"/>
                    <a:pt x="81" y="86"/>
                  </a:cubicBezTo>
                  <a:cubicBezTo>
                    <a:pt x="87" y="92"/>
                    <a:pt x="89" y="100"/>
                    <a:pt x="89" y="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AFF02C91-463D-4CF9-98D2-41380E1BA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19" y="3720"/>
              <a:ext cx="114" cy="342"/>
            </a:xfrm>
            <a:custGeom>
              <a:avLst/>
              <a:gdLst>
                <a:gd name="T0" fmla="*/ 47 w 70"/>
                <a:gd name="T1" fmla="*/ 209 h 209"/>
                <a:gd name="T2" fmla="*/ 47 w 70"/>
                <a:gd name="T3" fmla="*/ 32 h 209"/>
                <a:gd name="T4" fmla="*/ 26 w 70"/>
                <a:gd name="T5" fmla="*/ 46 h 209"/>
                <a:gd name="T6" fmla="*/ 0 w 70"/>
                <a:gd name="T7" fmla="*/ 57 h 209"/>
                <a:gd name="T8" fmla="*/ 0 w 70"/>
                <a:gd name="T9" fmla="*/ 33 h 209"/>
                <a:gd name="T10" fmla="*/ 33 w 70"/>
                <a:gd name="T11" fmla="*/ 19 h 209"/>
                <a:gd name="T12" fmla="*/ 61 w 70"/>
                <a:gd name="T13" fmla="*/ 0 h 209"/>
                <a:gd name="T14" fmla="*/ 70 w 70"/>
                <a:gd name="T15" fmla="*/ 0 h 209"/>
                <a:gd name="T16" fmla="*/ 70 w 70"/>
                <a:gd name="T17" fmla="*/ 209 h 209"/>
                <a:gd name="T18" fmla="*/ 47 w 70"/>
                <a:gd name="T1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209">
                  <a:moveTo>
                    <a:pt x="47" y="209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3" y="37"/>
                    <a:pt x="36" y="41"/>
                    <a:pt x="26" y="46"/>
                  </a:cubicBezTo>
                  <a:cubicBezTo>
                    <a:pt x="16" y="51"/>
                    <a:pt x="8" y="55"/>
                    <a:pt x="0" y="5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" y="30"/>
                    <a:pt x="21" y="26"/>
                    <a:pt x="33" y="19"/>
                  </a:cubicBezTo>
                  <a:cubicBezTo>
                    <a:pt x="45" y="13"/>
                    <a:pt x="54" y="6"/>
                    <a:pt x="61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209"/>
                    <a:pt x="70" y="209"/>
                    <a:pt x="70" y="209"/>
                  </a:cubicBezTo>
                  <a:lnTo>
                    <a:pt x="47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6E3442B1-CEC1-4F99-BC03-ECEF23B1AD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5" y="3721"/>
              <a:ext cx="217" cy="346"/>
            </a:xfrm>
            <a:custGeom>
              <a:avLst/>
              <a:gdLst>
                <a:gd name="T0" fmla="*/ 0 w 133"/>
                <a:gd name="T1" fmla="*/ 151 h 211"/>
                <a:gd name="T2" fmla="*/ 11 w 133"/>
                <a:gd name="T3" fmla="*/ 119 h 211"/>
                <a:gd name="T4" fmla="*/ 38 w 133"/>
                <a:gd name="T5" fmla="*/ 97 h 211"/>
                <a:gd name="T6" fmla="*/ 17 w 133"/>
                <a:gd name="T7" fmla="*/ 78 h 211"/>
                <a:gd name="T8" fmla="*/ 9 w 133"/>
                <a:gd name="T9" fmla="*/ 52 h 211"/>
                <a:gd name="T10" fmla="*/ 25 w 133"/>
                <a:gd name="T11" fmla="*/ 15 h 211"/>
                <a:gd name="T12" fmla="*/ 67 w 133"/>
                <a:gd name="T13" fmla="*/ 0 h 211"/>
                <a:gd name="T14" fmla="*/ 96 w 133"/>
                <a:gd name="T15" fmla="*/ 7 h 211"/>
                <a:gd name="T16" fmla="*/ 117 w 133"/>
                <a:gd name="T17" fmla="*/ 26 h 211"/>
                <a:gd name="T18" fmla="*/ 124 w 133"/>
                <a:gd name="T19" fmla="*/ 52 h 211"/>
                <a:gd name="T20" fmla="*/ 116 w 133"/>
                <a:gd name="T21" fmla="*/ 78 h 211"/>
                <a:gd name="T22" fmla="*/ 95 w 133"/>
                <a:gd name="T23" fmla="*/ 97 h 211"/>
                <a:gd name="T24" fmla="*/ 122 w 133"/>
                <a:gd name="T25" fmla="*/ 119 h 211"/>
                <a:gd name="T26" fmla="*/ 133 w 133"/>
                <a:gd name="T27" fmla="*/ 151 h 211"/>
                <a:gd name="T28" fmla="*/ 114 w 133"/>
                <a:gd name="T29" fmla="*/ 195 h 211"/>
                <a:gd name="T30" fmla="*/ 67 w 133"/>
                <a:gd name="T31" fmla="*/ 211 h 211"/>
                <a:gd name="T32" fmla="*/ 32 w 133"/>
                <a:gd name="T33" fmla="*/ 203 h 211"/>
                <a:gd name="T34" fmla="*/ 9 w 133"/>
                <a:gd name="T35" fmla="*/ 182 h 211"/>
                <a:gd name="T36" fmla="*/ 0 w 133"/>
                <a:gd name="T37" fmla="*/ 151 h 211"/>
                <a:gd name="T38" fmla="*/ 26 w 133"/>
                <a:gd name="T39" fmla="*/ 149 h 211"/>
                <a:gd name="T40" fmla="*/ 37 w 133"/>
                <a:gd name="T41" fmla="*/ 179 h 211"/>
                <a:gd name="T42" fmla="*/ 67 w 133"/>
                <a:gd name="T43" fmla="*/ 191 h 211"/>
                <a:gd name="T44" fmla="*/ 96 w 133"/>
                <a:gd name="T45" fmla="*/ 179 h 211"/>
                <a:gd name="T46" fmla="*/ 108 w 133"/>
                <a:gd name="T47" fmla="*/ 149 h 211"/>
                <a:gd name="T48" fmla="*/ 96 w 133"/>
                <a:gd name="T49" fmla="*/ 119 h 211"/>
                <a:gd name="T50" fmla="*/ 67 w 133"/>
                <a:gd name="T51" fmla="*/ 107 h 211"/>
                <a:gd name="T52" fmla="*/ 37 w 133"/>
                <a:gd name="T53" fmla="*/ 119 h 211"/>
                <a:gd name="T54" fmla="*/ 26 w 133"/>
                <a:gd name="T55" fmla="*/ 149 h 211"/>
                <a:gd name="T56" fmla="*/ 33 w 133"/>
                <a:gd name="T57" fmla="*/ 54 h 211"/>
                <a:gd name="T58" fmla="*/ 43 w 133"/>
                <a:gd name="T59" fmla="*/ 79 h 211"/>
                <a:gd name="T60" fmla="*/ 67 w 133"/>
                <a:gd name="T61" fmla="*/ 88 h 211"/>
                <a:gd name="T62" fmla="*/ 91 w 133"/>
                <a:gd name="T63" fmla="*/ 78 h 211"/>
                <a:gd name="T64" fmla="*/ 101 w 133"/>
                <a:gd name="T65" fmla="*/ 54 h 211"/>
                <a:gd name="T66" fmla="*/ 91 w 133"/>
                <a:gd name="T67" fmla="*/ 30 h 211"/>
                <a:gd name="T68" fmla="*/ 67 w 133"/>
                <a:gd name="T69" fmla="*/ 20 h 211"/>
                <a:gd name="T70" fmla="*/ 43 w 133"/>
                <a:gd name="T71" fmla="*/ 30 h 211"/>
                <a:gd name="T72" fmla="*/ 33 w 133"/>
                <a:gd name="T73" fmla="*/ 5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3" h="211">
                  <a:moveTo>
                    <a:pt x="0" y="151"/>
                  </a:moveTo>
                  <a:cubicBezTo>
                    <a:pt x="0" y="139"/>
                    <a:pt x="4" y="129"/>
                    <a:pt x="11" y="119"/>
                  </a:cubicBezTo>
                  <a:cubicBezTo>
                    <a:pt x="18" y="109"/>
                    <a:pt x="27" y="101"/>
                    <a:pt x="38" y="97"/>
                  </a:cubicBezTo>
                  <a:cubicBezTo>
                    <a:pt x="29" y="92"/>
                    <a:pt x="22" y="86"/>
                    <a:pt x="17" y="78"/>
                  </a:cubicBezTo>
                  <a:cubicBezTo>
                    <a:pt x="12" y="70"/>
                    <a:pt x="9" y="62"/>
                    <a:pt x="9" y="52"/>
                  </a:cubicBezTo>
                  <a:cubicBezTo>
                    <a:pt x="9" y="37"/>
                    <a:pt x="15" y="25"/>
                    <a:pt x="25" y="15"/>
                  </a:cubicBezTo>
                  <a:cubicBezTo>
                    <a:pt x="36" y="5"/>
                    <a:pt x="50" y="0"/>
                    <a:pt x="67" y="0"/>
                  </a:cubicBezTo>
                  <a:cubicBezTo>
                    <a:pt x="77" y="0"/>
                    <a:pt x="87" y="3"/>
                    <a:pt x="96" y="7"/>
                  </a:cubicBezTo>
                  <a:cubicBezTo>
                    <a:pt x="105" y="12"/>
                    <a:pt x="112" y="18"/>
                    <a:pt x="117" y="26"/>
                  </a:cubicBezTo>
                  <a:cubicBezTo>
                    <a:pt x="122" y="34"/>
                    <a:pt x="124" y="43"/>
                    <a:pt x="124" y="52"/>
                  </a:cubicBezTo>
                  <a:cubicBezTo>
                    <a:pt x="124" y="62"/>
                    <a:pt x="121" y="70"/>
                    <a:pt x="116" y="78"/>
                  </a:cubicBezTo>
                  <a:cubicBezTo>
                    <a:pt x="111" y="86"/>
                    <a:pt x="104" y="92"/>
                    <a:pt x="95" y="97"/>
                  </a:cubicBezTo>
                  <a:cubicBezTo>
                    <a:pt x="106" y="101"/>
                    <a:pt x="115" y="109"/>
                    <a:pt x="122" y="119"/>
                  </a:cubicBezTo>
                  <a:cubicBezTo>
                    <a:pt x="129" y="129"/>
                    <a:pt x="133" y="139"/>
                    <a:pt x="133" y="151"/>
                  </a:cubicBezTo>
                  <a:cubicBezTo>
                    <a:pt x="133" y="169"/>
                    <a:pt x="127" y="183"/>
                    <a:pt x="114" y="195"/>
                  </a:cubicBezTo>
                  <a:cubicBezTo>
                    <a:pt x="102" y="206"/>
                    <a:pt x="86" y="211"/>
                    <a:pt x="67" y="211"/>
                  </a:cubicBezTo>
                  <a:cubicBezTo>
                    <a:pt x="54" y="211"/>
                    <a:pt x="42" y="209"/>
                    <a:pt x="32" y="203"/>
                  </a:cubicBezTo>
                  <a:cubicBezTo>
                    <a:pt x="22" y="198"/>
                    <a:pt x="14" y="191"/>
                    <a:pt x="9" y="182"/>
                  </a:cubicBezTo>
                  <a:cubicBezTo>
                    <a:pt x="3" y="173"/>
                    <a:pt x="0" y="163"/>
                    <a:pt x="0" y="151"/>
                  </a:cubicBezTo>
                  <a:close/>
                  <a:moveTo>
                    <a:pt x="26" y="149"/>
                  </a:moveTo>
                  <a:cubicBezTo>
                    <a:pt x="26" y="162"/>
                    <a:pt x="29" y="172"/>
                    <a:pt x="37" y="179"/>
                  </a:cubicBezTo>
                  <a:cubicBezTo>
                    <a:pt x="44" y="187"/>
                    <a:pt x="54" y="191"/>
                    <a:pt x="67" y="191"/>
                  </a:cubicBezTo>
                  <a:cubicBezTo>
                    <a:pt x="79" y="191"/>
                    <a:pt x="89" y="187"/>
                    <a:pt x="96" y="179"/>
                  </a:cubicBezTo>
                  <a:cubicBezTo>
                    <a:pt x="104" y="172"/>
                    <a:pt x="108" y="161"/>
                    <a:pt x="108" y="149"/>
                  </a:cubicBezTo>
                  <a:cubicBezTo>
                    <a:pt x="108" y="137"/>
                    <a:pt x="104" y="127"/>
                    <a:pt x="96" y="119"/>
                  </a:cubicBezTo>
                  <a:cubicBezTo>
                    <a:pt x="89" y="111"/>
                    <a:pt x="79" y="107"/>
                    <a:pt x="67" y="107"/>
                  </a:cubicBezTo>
                  <a:cubicBezTo>
                    <a:pt x="55" y="107"/>
                    <a:pt x="45" y="111"/>
                    <a:pt x="37" y="119"/>
                  </a:cubicBezTo>
                  <a:cubicBezTo>
                    <a:pt x="30" y="127"/>
                    <a:pt x="26" y="137"/>
                    <a:pt x="26" y="149"/>
                  </a:cubicBezTo>
                  <a:close/>
                  <a:moveTo>
                    <a:pt x="33" y="54"/>
                  </a:moveTo>
                  <a:cubicBezTo>
                    <a:pt x="33" y="64"/>
                    <a:pt x="36" y="72"/>
                    <a:pt x="43" y="79"/>
                  </a:cubicBezTo>
                  <a:cubicBezTo>
                    <a:pt x="50" y="85"/>
                    <a:pt x="57" y="88"/>
                    <a:pt x="67" y="88"/>
                  </a:cubicBezTo>
                  <a:cubicBezTo>
                    <a:pt x="76" y="88"/>
                    <a:pt x="84" y="85"/>
                    <a:pt x="91" y="78"/>
                  </a:cubicBezTo>
                  <a:cubicBezTo>
                    <a:pt x="97" y="72"/>
                    <a:pt x="101" y="64"/>
                    <a:pt x="101" y="54"/>
                  </a:cubicBezTo>
                  <a:cubicBezTo>
                    <a:pt x="101" y="44"/>
                    <a:pt x="97" y="36"/>
                    <a:pt x="91" y="30"/>
                  </a:cubicBezTo>
                  <a:cubicBezTo>
                    <a:pt x="84" y="23"/>
                    <a:pt x="76" y="20"/>
                    <a:pt x="67" y="20"/>
                  </a:cubicBezTo>
                  <a:cubicBezTo>
                    <a:pt x="57" y="20"/>
                    <a:pt x="49" y="23"/>
                    <a:pt x="43" y="30"/>
                  </a:cubicBezTo>
                  <a:cubicBezTo>
                    <a:pt x="36" y="36"/>
                    <a:pt x="33" y="44"/>
                    <a:pt x="33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609451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87B519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11306469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5265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1">
                <a:solidFill>
                  <a:srgbClr val="87B519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90304"/>
            <a:ext cx="11306469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1pPr>
            <a:lvl2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4C8A40-8E1E-4A5F-9B2E-C894B8D924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7CC729F-34BC-4F03-ADC7-3B455ACDAF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4823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87B519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1"/>
            <a:ext cx="7454644" cy="90530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9"/>
            <a:ext cx="3618381" cy="267820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rgbClr val="87B519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13110" y="3160782"/>
            <a:ext cx="3597528" cy="2678201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rgbClr val="87B519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0346" y="3151389"/>
            <a:ext cx="3622117" cy="267820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rgbClr val="87B519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F956003F-8D2D-416C-B384-B52DC7C81D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F9D60FC-AD9B-4616-9877-D0D4BE74F1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2538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87B519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1966312"/>
            <a:ext cx="5541959" cy="379311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rgbClr val="87B519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29842" y="1956351"/>
            <a:ext cx="5541959" cy="379311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rgbClr val="87B519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CC047-5B43-4D8B-B7DD-D2BF5C1319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80015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6E2C379-521D-4402-AD5A-F9FDCC4F1DE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29537" y="6277478"/>
            <a:ext cx="26603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Microsoft</a:t>
            </a: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 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98889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79298" y="3012080"/>
            <a:ext cx="6858623" cy="833218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5DBDDFA6-A6BF-40A8-911C-A16803B7C445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0" y="7073356"/>
            <a:ext cx="2933700" cy="13430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74A89F3-D055-4481-A8BF-A79F76307CA7}"/>
              </a:ext>
            </a:extLst>
          </p:cNvPr>
          <p:cNvSpPr/>
          <p:nvPr userDrawn="1"/>
        </p:nvSpPr>
        <p:spPr>
          <a:xfrm>
            <a:off x="8557845" y="707335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/>
              <a:t>Microsoft Blue</a:t>
            </a:r>
          </a:p>
          <a:p>
            <a:r>
              <a:rPr lang="pt-BR" sz="1400"/>
              <a:t>C56 M4 Y100 K0 Hex #83b727 R131 G183 B39</a:t>
            </a:r>
            <a:endParaRPr lang="fr-FR" sz="140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8AD856E1-506F-454A-8133-C657F00B31C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194050" y="7073900"/>
            <a:ext cx="3040063" cy="1343025"/>
            <a:chOff x="2012" y="4456"/>
            <a:chExt cx="1915" cy="846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F7328C96-6A1C-452C-975F-747B2258589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012" y="4456"/>
              <a:ext cx="1915" cy="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24FFDEAF-E8DD-4BC4-BE01-43BC620DF9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73" y="4461"/>
              <a:ext cx="952" cy="399"/>
            </a:xfrm>
            <a:prstGeom prst="rect">
              <a:avLst/>
            </a:prstGeom>
            <a:noFill/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064BB0C5-D401-4C69-B0C0-733305BD42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017" y="4461"/>
              <a:ext cx="952" cy="399"/>
            </a:xfrm>
            <a:prstGeom prst="rect">
              <a:avLst/>
            </a:pr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F26319B3-91B4-46F0-945A-A42F785400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73" y="4571"/>
              <a:ext cx="828" cy="164"/>
            </a:xfrm>
            <a:prstGeom prst="rect">
              <a:avLst/>
            </a:prstGeom>
            <a:solidFill>
              <a:srgbClr val="187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00D38D3D-4910-4BA8-9C36-B43755259E5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42" y="4571"/>
              <a:ext cx="830" cy="164"/>
            </a:xfrm>
            <a:prstGeom prst="rect">
              <a:avLst/>
            </a:prstGeom>
            <a:solidFill>
              <a:srgbClr val="87B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DEE6C9BF-803A-4072-8768-421A59F4B9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72" y="4922"/>
              <a:ext cx="170" cy="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800" b="0" i="0" u="none" strike="noStrike" cap="none" normalizeH="0" baseline="0">
                  <a:ln>
                    <a:noFill/>
                  </a:ln>
                  <a:solidFill>
                    <a:srgbClr val="4D4E4E"/>
                  </a:solidFill>
                  <a:effectLst/>
                  <a:latin typeface="Segoe UI" panose="020B0502040204020203" pitchFamily="34" charset="0"/>
                </a:rPr>
                <a:t>Green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81DD73EA-A319-4704-BD56-0B9D09D4C1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72" y="5038"/>
              <a:ext cx="301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600" b="0" i="0" u="none" strike="noStrike" cap="none" normalizeH="0" baseline="0">
                  <a:ln>
                    <a:noFill/>
                  </a:ln>
                  <a:solidFill>
                    <a:srgbClr val="4D4E4E"/>
                  </a:solidFill>
                  <a:effectLst/>
                  <a:latin typeface="Segoe UI" panose="020B0502040204020203" pitchFamily="34" charset="0"/>
                </a:rPr>
                <a:t>R16 G124 B16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E352FEFD-3667-4E1F-9449-6CB9E3AF59F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72" y="5101"/>
              <a:ext cx="28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600" b="0" i="0" u="none" strike="noStrike" cap="none" normalizeH="0" baseline="0" err="1">
                  <a:ln>
                    <a:noFill/>
                  </a:ln>
                  <a:solidFill>
                    <a:srgbClr val="4D4E4E"/>
                  </a:solidFill>
                  <a:effectLst/>
                  <a:latin typeface="Segoe UI" panose="020B0502040204020203" pitchFamily="34" charset="0"/>
                </a:rPr>
                <a:t>Hex</a:t>
              </a:r>
              <a:r>
                <a:rPr kumimoji="0" lang="fr-FR" altLang="fr-FR" sz="600" b="0" i="0" u="none" strike="noStrike" cap="none" normalizeH="0" baseline="0">
                  <a:ln>
                    <a:noFill/>
                  </a:ln>
                  <a:solidFill>
                    <a:srgbClr val="4D4E4E"/>
                  </a:solidFill>
                  <a:effectLst/>
                  <a:latin typeface="Segoe UI" panose="020B0502040204020203" pitchFamily="34" charset="0"/>
                </a:rPr>
                <a:t> #107C10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E3B54EBB-0B21-4E07-8760-4043406EED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72" y="5163"/>
              <a:ext cx="352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600" b="0" i="0" u="none" strike="noStrike" cap="none" normalizeH="0" baseline="0">
                  <a:ln>
                    <a:noFill/>
                  </a:ln>
                  <a:solidFill>
                    <a:srgbClr val="4D4E4E"/>
                  </a:solidFill>
                  <a:effectLst/>
                  <a:latin typeface="Segoe UI" panose="020B0502040204020203" pitchFamily="34" charset="0"/>
                </a:rPr>
                <a:t>C75 M0 Y100 K0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2A377F48-5B13-48BB-B990-31A56486FE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72" y="5225"/>
              <a:ext cx="189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600" b="0" i="0" u="none" strike="noStrike" cap="none" normalizeH="0" baseline="0">
                  <a:ln>
                    <a:noFill/>
                  </a:ln>
                  <a:solidFill>
                    <a:srgbClr val="4D4E4E"/>
                  </a:solidFill>
                  <a:effectLst/>
                  <a:latin typeface="Segoe UI" panose="020B0502040204020203" pitchFamily="34" charset="0"/>
                </a:rPr>
                <a:t>PMS 362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F377CDFA-48F2-4A60-B84D-4F915EB1A4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206" y="4600"/>
              <a:ext cx="16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Aa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876E1E3D-C15B-43BA-B2CC-893468D1D41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6" y="4600"/>
              <a:ext cx="16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Aa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5CB842EC-EE5A-4A16-8D47-8A651636C992}"/>
              </a:ext>
            </a:extLst>
          </p:cNvPr>
          <p:cNvSpPr/>
          <p:nvPr userDrawn="1"/>
        </p:nvSpPr>
        <p:spPr>
          <a:xfrm>
            <a:off x="6494463" y="7141369"/>
            <a:ext cx="2013008" cy="405606"/>
          </a:xfrm>
          <a:custGeom>
            <a:avLst/>
            <a:gdLst>
              <a:gd name="connsiteX0" fmla="*/ 7144 w 1276350"/>
              <a:gd name="connsiteY0" fmla="*/ 7144 h 257175"/>
              <a:gd name="connsiteX1" fmla="*/ 1277779 w 1276350"/>
              <a:gd name="connsiteY1" fmla="*/ 7144 h 257175"/>
              <a:gd name="connsiteX2" fmla="*/ 1277779 w 1276350"/>
              <a:gd name="connsiteY2" fmla="*/ 257651 h 257175"/>
              <a:gd name="connsiteX3" fmla="*/ 7144 w 1276350"/>
              <a:gd name="connsiteY3" fmla="*/ 257651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6350" h="257175">
                <a:moveTo>
                  <a:pt x="7144" y="7144"/>
                </a:moveTo>
                <a:lnTo>
                  <a:pt x="1277779" y="7144"/>
                </a:lnTo>
                <a:lnTo>
                  <a:pt x="1277779" y="257651"/>
                </a:lnTo>
                <a:lnTo>
                  <a:pt x="7144" y="257651"/>
                </a:lnTo>
                <a:close/>
              </a:path>
            </a:pathLst>
          </a:custGeom>
          <a:solidFill>
            <a:srgbClr val="87B5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8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50" r:id="rId2"/>
    <p:sldLayoutId id="2147483677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8" r:id="rId23"/>
    <p:sldLayoutId id="2147483686" r:id="rId24"/>
    <p:sldLayoutId id="2147483679" r:id="rId25"/>
    <p:sldLayoutId id="2147483680" r:id="rId26"/>
    <p:sldLayoutId id="2147483671" r:id="rId27"/>
    <p:sldLayoutId id="2147483672" r:id="rId28"/>
    <p:sldLayoutId id="2147483673" r:id="rId29"/>
    <p:sldLayoutId id="2147483674" r:id="rId30"/>
    <p:sldLayoutId id="2147483675" r:id="rId31"/>
    <p:sldLayoutId id="2147483681" r:id="rId32"/>
    <p:sldLayoutId id="2147483684" r:id="rId3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47" baseline="0" dirty="0" smtClean="0">
          <a:ln w="3175">
            <a:noFill/>
          </a:ln>
          <a:solidFill>
            <a:srgbClr val="87B519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solidFill>
            <a:srgbClr val="87B519"/>
          </a:soli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image" Target="../media/image47.gif"/><Relationship Id="rId7" Type="http://schemas.openxmlformats.org/officeDocument/2006/relationships/image" Target="../media/image51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f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pi/system.windows.controls?view=netframework-4.7.2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happs.com/" TargetMode="External"/><Relationship Id="rId2" Type="http://schemas.openxmlformats.org/officeDocument/2006/relationships/hyperlink" Target="https://github.com/punker76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../5_D&#233;mos%20Th&#232;mes/1_Mahapps%20Demos/MahApps.Metro.Demo.exe" TargetMode="External"/><Relationship Id="rId5" Type="http://schemas.openxmlformats.org/officeDocument/2006/relationships/image" Target="../media/image57.png"/><Relationship Id="rId4" Type="http://schemas.openxmlformats.org/officeDocument/2006/relationships/hyperlink" Target="https://github.com/MahApps/MahApps.Metro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://www.systanddeploy.com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mU8M3955reg" TargetMode="External"/><Relationship Id="rId3" Type="http://schemas.openxmlformats.org/officeDocument/2006/relationships/hyperlink" Target="https://www.facebook.com/groups/PowershellGUI/" TargetMode="External"/><Relationship Id="rId7" Type="http://schemas.openxmlformats.org/officeDocument/2006/relationships/hyperlink" Target="http://www.systanddeploy.com/" TargetMode="External"/><Relationship Id="rId12" Type="http://schemas.openxmlformats.org/officeDocument/2006/relationships/hyperlink" Target="https://foxdeploy.com/series/learning-gui-toolmaking-series/" TargetMode="External"/><Relationship Id="rId2" Type="http://schemas.openxmlformats.org/officeDocument/2006/relationships/hyperlink" Target="http://www.powershell-wpf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msagent.wordpress.com/" TargetMode="External"/><Relationship Id="rId11" Type="http://schemas.openxmlformats.org/officeDocument/2006/relationships/hyperlink" Target="http://www.powershell-wpf.com/p/starts-wpf-from-scratch.html" TargetMode="External"/><Relationship Id="rId5" Type="http://schemas.openxmlformats.org/officeDocument/2006/relationships/hyperlink" Target="https://jm2k69.github.io/" TargetMode="External"/><Relationship Id="rId10" Type="http://schemas.openxmlformats.org/officeDocument/2006/relationships/hyperlink" Target="https://www.wpftutorial.net/" TargetMode="External"/><Relationship Id="rId4" Type="http://schemas.openxmlformats.org/officeDocument/2006/relationships/hyperlink" Target="https://www.dev4sys.com/" TargetMode="External"/><Relationship Id="rId9" Type="http://schemas.openxmlformats.org/officeDocument/2006/relationships/hyperlink" Target="https://www.youtube.com/watch?v=uJcvwgbTeks&amp;list=PLsg-xXEEmCJozYQCiBxO5ydYI1KIV2pI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sys-fr/Conference" TargetMode="External"/><Relationship Id="rId2" Type="http://schemas.openxmlformats.org/officeDocument/2006/relationships/hyperlink" Target="https://github.com/damienvanrobaeys/MS_Experiences_2018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hyperlink" Target="http://www.systanddeploy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xperiences18.microsoft.fr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emf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75731-9886-4E1D-A046-1425DA462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des applications Metro Design avec PowerShell et WPF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D80282-E228-4695-A3AA-3722A7452D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Damien VAN ROBAEYS</a:t>
            </a:r>
          </a:p>
          <a:p>
            <a:r>
              <a:rPr lang="fr-FR" dirty="0"/>
              <a:t>@</a:t>
            </a:r>
            <a:r>
              <a:rPr lang="fr-FR" dirty="0" err="1"/>
              <a:t>syst_and_deploy</a:t>
            </a:r>
            <a:endParaRPr lang="fr-FR" dirty="0"/>
          </a:p>
        </p:txBody>
      </p:sp>
      <p:sp>
        <p:nvSpPr>
          <p:cNvPr id="4" name="Train_E7C0" title="Icon of passenger train">
            <a:extLst/>
          </p:cNvPr>
          <p:cNvSpPr>
            <a:spLocks noChangeAspect="1" noEditPoints="1"/>
          </p:cNvSpPr>
          <p:nvPr/>
        </p:nvSpPr>
        <p:spPr bwMode="auto">
          <a:xfrm>
            <a:off x="10000432" y="2787446"/>
            <a:ext cx="1472186" cy="1903869"/>
          </a:xfrm>
          <a:custGeom>
            <a:avLst/>
            <a:gdLst>
              <a:gd name="T0" fmla="*/ 2867 w 2996"/>
              <a:gd name="T1" fmla="*/ 3000 h 3875"/>
              <a:gd name="T2" fmla="*/ 2617 w 2996"/>
              <a:gd name="T3" fmla="*/ 3250 h 3875"/>
              <a:gd name="T4" fmla="*/ 367 w 2996"/>
              <a:gd name="T5" fmla="*/ 3250 h 3875"/>
              <a:gd name="T6" fmla="*/ 117 w 2996"/>
              <a:gd name="T7" fmla="*/ 3000 h 3875"/>
              <a:gd name="T8" fmla="*/ 117 w 2996"/>
              <a:gd name="T9" fmla="*/ 250 h 3875"/>
              <a:gd name="T10" fmla="*/ 367 w 2996"/>
              <a:gd name="T11" fmla="*/ 0 h 3875"/>
              <a:gd name="T12" fmla="*/ 2617 w 2996"/>
              <a:gd name="T13" fmla="*/ 0 h 3875"/>
              <a:gd name="T14" fmla="*/ 2867 w 2996"/>
              <a:gd name="T15" fmla="*/ 250 h 3875"/>
              <a:gd name="T16" fmla="*/ 2867 w 2996"/>
              <a:gd name="T17" fmla="*/ 3000 h 3875"/>
              <a:gd name="T18" fmla="*/ 617 w 2996"/>
              <a:gd name="T19" fmla="*/ 2875 h 3875"/>
              <a:gd name="T20" fmla="*/ 742 w 2996"/>
              <a:gd name="T21" fmla="*/ 2750 h 3875"/>
              <a:gd name="T22" fmla="*/ 617 w 2996"/>
              <a:gd name="T23" fmla="*/ 2625 h 3875"/>
              <a:gd name="T24" fmla="*/ 492 w 2996"/>
              <a:gd name="T25" fmla="*/ 2750 h 3875"/>
              <a:gd name="T26" fmla="*/ 617 w 2996"/>
              <a:gd name="T27" fmla="*/ 2875 h 3875"/>
              <a:gd name="T28" fmla="*/ 2367 w 2996"/>
              <a:gd name="T29" fmla="*/ 2875 h 3875"/>
              <a:gd name="T30" fmla="*/ 2492 w 2996"/>
              <a:gd name="T31" fmla="*/ 2750 h 3875"/>
              <a:gd name="T32" fmla="*/ 2367 w 2996"/>
              <a:gd name="T33" fmla="*/ 2625 h 3875"/>
              <a:gd name="T34" fmla="*/ 2242 w 2996"/>
              <a:gd name="T35" fmla="*/ 2750 h 3875"/>
              <a:gd name="T36" fmla="*/ 2367 w 2996"/>
              <a:gd name="T37" fmla="*/ 2875 h 3875"/>
              <a:gd name="T38" fmla="*/ 117 w 2996"/>
              <a:gd name="T39" fmla="*/ 2250 h 3875"/>
              <a:gd name="T40" fmla="*/ 2867 w 2996"/>
              <a:gd name="T41" fmla="*/ 2250 h 3875"/>
              <a:gd name="T42" fmla="*/ 117 w 2996"/>
              <a:gd name="T43" fmla="*/ 1000 h 3875"/>
              <a:gd name="T44" fmla="*/ 2867 w 2996"/>
              <a:gd name="T45" fmla="*/ 1000 h 3875"/>
              <a:gd name="T46" fmla="*/ 992 w 2996"/>
              <a:gd name="T47" fmla="*/ 500 h 3875"/>
              <a:gd name="T48" fmla="*/ 1992 w 2996"/>
              <a:gd name="T49" fmla="*/ 500 h 3875"/>
              <a:gd name="T50" fmla="*/ 2996 w 2996"/>
              <a:gd name="T51" fmla="*/ 3875 h 3875"/>
              <a:gd name="T52" fmla="*/ 2369 w 2996"/>
              <a:gd name="T53" fmla="*/ 3248 h 3875"/>
              <a:gd name="T54" fmla="*/ 621 w 2996"/>
              <a:gd name="T55" fmla="*/ 3254 h 3875"/>
              <a:gd name="T56" fmla="*/ 0 w 2996"/>
              <a:gd name="T57" fmla="*/ 3875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996" h="3875">
                <a:moveTo>
                  <a:pt x="2867" y="3000"/>
                </a:moveTo>
                <a:cubicBezTo>
                  <a:pt x="2867" y="3138"/>
                  <a:pt x="2755" y="3250"/>
                  <a:pt x="2617" y="3250"/>
                </a:cubicBezTo>
                <a:cubicBezTo>
                  <a:pt x="367" y="3250"/>
                  <a:pt x="367" y="3250"/>
                  <a:pt x="367" y="3250"/>
                </a:cubicBezTo>
                <a:cubicBezTo>
                  <a:pt x="229" y="3250"/>
                  <a:pt x="117" y="3138"/>
                  <a:pt x="117" y="3000"/>
                </a:cubicBezTo>
                <a:cubicBezTo>
                  <a:pt x="117" y="250"/>
                  <a:pt x="117" y="250"/>
                  <a:pt x="117" y="250"/>
                </a:cubicBezTo>
                <a:cubicBezTo>
                  <a:pt x="117" y="112"/>
                  <a:pt x="229" y="0"/>
                  <a:pt x="367" y="0"/>
                </a:cubicBezTo>
                <a:cubicBezTo>
                  <a:pt x="2617" y="0"/>
                  <a:pt x="2617" y="0"/>
                  <a:pt x="2617" y="0"/>
                </a:cubicBezTo>
                <a:cubicBezTo>
                  <a:pt x="2755" y="0"/>
                  <a:pt x="2867" y="112"/>
                  <a:pt x="2867" y="250"/>
                </a:cubicBezTo>
                <a:lnTo>
                  <a:pt x="2867" y="3000"/>
                </a:lnTo>
                <a:close/>
                <a:moveTo>
                  <a:pt x="617" y="2875"/>
                </a:moveTo>
                <a:cubicBezTo>
                  <a:pt x="686" y="2875"/>
                  <a:pt x="742" y="2819"/>
                  <a:pt x="742" y="2750"/>
                </a:cubicBezTo>
                <a:cubicBezTo>
                  <a:pt x="742" y="2681"/>
                  <a:pt x="686" y="2625"/>
                  <a:pt x="617" y="2625"/>
                </a:cubicBezTo>
                <a:cubicBezTo>
                  <a:pt x="548" y="2625"/>
                  <a:pt x="492" y="2681"/>
                  <a:pt x="492" y="2750"/>
                </a:cubicBezTo>
                <a:cubicBezTo>
                  <a:pt x="492" y="2819"/>
                  <a:pt x="548" y="2875"/>
                  <a:pt x="617" y="2875"/>
                </a:cubicBezTo>
                <a:close/>
                <a:moveTo>
                  <a:pt x="2367" y="2875"/>
                </a:moveTo>
                <a:cubicBezTo>
                  <a:pt x="2436" y="2875"/>
                  <a:pt x="2492" y="2819"/>
                  <a:pt x="2492" y="2750"/>
                </a:cubicBezTo>
                <a:cubicBezTo>
                  <a:pt x="2492" y="2681"/>
                  <a:pt x="2436" y="2625"/>
                  <a:pt x="2367" y="2625"/>
                </a:cubicBezTo>
                <a:cubicBezTo>
                  <a:pt x="2298" y="2625"/>
                  <a:pt x="2242" y="2681"/>
                  <a:pt x="2242" y="2750"/>
                </a:cubicBezTo>
                <a:cubicBezTo>
                  <a:pt x="2242" y="2819"/>
                  <a:pt x="2298" y="2875"/>
                  <a:pt x="2367" y="2875"/>
                </a:cubicBezTo>
                <a:close/>
                <a:moveTo>
                  <a:pt x="117" y="2250"/>
                </a:moveTo>
                <a:cubicBezTo>
                  <a:pt x="2867" y="2250"/>
                  <a:pt x="2867" y="2250"/>
                  <a:pt x="2867" y="2250"/>
                </a:cubicBezTo>
                <a:moveTo>
                  <a:pt x="117" y="1000"/>
                </a:moveTo>
                <a:cubicBezTo>
                  <a:pt x="2867" y="1000"/>
                  <a:pt x="2867" y="1000"/>
                  <a:pt x="2867" y="1000"/>
                </a:cubicBezTo>
                <a:moveTo>
                  <a:pt x="992" y="500"/>
                </a:moveTo>
                <a:cubicBezTo>
                  <a:pt x="1992" y="500"/>
                  <a:pt x="1992" y="500"/>
                  <a:pt x="1992" y="500"/>
                </a:cubicBezTo>
                <a:moveTo>
                  <a:pt x="2996" y="3875"/>
                </a:moveTo>
                <a:cubicBezTo>
                  <a:pt x="2369" y="3248"/>
                  <a:pt x="2369" y="3248"/>
                  <a:pt x="2369" y="3248"/>
                </a:cubicBezTo>
                <a:moveTo>
                  <a:pt x="621" y="3254"/>
                </a:moveTo>
                <a:cubicBezTo>
                  <a:pt x="0" y="3875"/>
                  <a:pt x="0" y="3875"/>
                  <a:pt x="0" y="3875"/>
                </a:cubicBezTo>
              </a:path>
            </a:pathLst>
          </a:custGeom>
          <a:noFill/>
          <a:ln w="38100" cap="sq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882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5" name="Embed_ECCE" title="Icon of two chevron brackets around a backslash">
            <a:extLst/>
          </p:cNvPr>
          <p:cNvSpPr>
            <a:spLocks noChangeAspect="1" noEditPoints="1"/>
          </p:cNvSpPr>
          <p:nvPr/>
        </p:nvSpPr>
        <p:spPr bwMode="auto">
          <a:xfrm>
            <a:off x="10000432" y="1358631"/>
            <a:ext cx="1472186" cy="126234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38100" cap="sq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717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XAML ? Késako ?</a:t>
            </a:r>
          </a:p>
        </p:txBody>
      </p:sp>
    </p:spTree>
    <p:extLst>
      <p:ext uri="{BB962C8B-B14F-4D97-AF65-F5344CB8AC3E}">
        <p14:creationId xmlns:p14="http://schemas.microsoft.com/office/powerpoint/2010/main" val="34124740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 ce que le XAML ?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0"/>
          </p:nvPr>
        </p:nvSpPr>
        <p:spPr>
          <a:xfrm>
            <a:off x="455995" y="1882332"/>
            <a:ext cx="11306469" cy="288457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XAML </a:t>
            </a:r>
            <a:r>
              <a:rPr lang="fr-FR" dirty="0">
                <a:sym typeface="Wingdings" panose="05000000000000000000" pitchFamily="2" charset="2"/>
              </a:rPr>
              <a:t> Extensible Application </a:t>
            </a:r>
            <a:r>
              <a:rPr lang="fr-FR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Markup</a:t>
            </a:r>
            <a:r>
              <a:rPr lang="fr-FR" b="1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r-FR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Language</a:t>
            </a:r>
            <a:endParaRPr lang="fr-FR" b="1" dirty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Se prononce </a:t>
            </a:r>
            <a:r>
              <a:rPr lang="fr-FR" b="1" dirty="0" err="1">
                <a:solidFill>
                  <a:schemeClr val="accent1"/>
                </a:solidFill>
              </a:rPr>
              <a:t>Zammel</a:t>
            </a:r>
            <a:endParaRPr lang="fr-FR" b="1" dirty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Code permettant d’afficher votre interface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Langage déclaratif, basé sur le </a:t>
            </a:r>
            <a:r>
              <a:rPr lang="fr-FR" b="1" dirty="0">
                <a:solidFill>
                  <a:schemeClr val="accent1"/>
                </a:solidFill>
              </a:rPr>
              <a:t>XML</a:t>
            </a:r>
            <a:r>
              <a:rPr lang="fr-FR" dirty="0"/>
              <a:t>, ressemblant un peu au </a:t>
            </a:r>
            <a:r>
              <a:rPr lang="fr-FR" b="1" dirty="0">
                <a:solidFill>
                  <a:schemeClr val="accent1"/>
                </a:solidFill>
              </a:rPr>
              <a:t>HTML</a:t>
            </a:r>
          </a:p>
          <a:p>
            <a:endParaRPr lang="fr-FR" dirty="0"/>
          </a:p>
          <a:p>
            <a:r>
              <a:rPr lang="fr-FR" b="1" dirty="0">
                <a:solidFill>
                  <a:srgbClr val="92D050"/>
                </a:solidFill>
              </a:rPr>
              <a:t>Déclaratif ?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Comme XML, fonctionne </a:t>
            </a:r>
            <a:r>
              <a:rPr lang="fr-FR" b="1" dirty="0">
                <a:solidFill>
                  <a:schemeClr val="accent1"/>
                </a:solidFill>
              </a:rPr>
              <a:t>avec des balises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Une balise doit être </a:t>
            </a:r>
            <a:r>
              <a:rPr lang="fr-FR" b="1" dirty="0">
                <a:solidFill>
                  <a:schemeClr val="accent1"/>
                </a:solidFill>
              </a:rPr>
              <a:t>ouverte</a:t>
            </a:r>
            <a:r>
              <a:rPr lang="fr-FR" dirty="0"/>
              <a:t> et </a:t>
            </a:r>
            <a:r>
              <a:rPr lang="fr-FR" b="1" dirty="0">
                <a:solidFill>
                  <a:schemeClr val="accent1"/>
                </a:solidFill>
              </a:rPr>
              <a:t>fermée</a:t>
            </a:r>
            <a:r>
              <a:rPr lang="fr-FR" dirty="0"/>
              <a:t>: </a:t>
            </a:r>
            <a:r>
              <a:rPr lang="fr-FR" dirty="0">
                <a:solidFill>
                  <a:srgbClr val="737373"/>
                </a:solidFill>
              </a:rPr>
              <a:t>&lt;</a:t>
            </a:r>
            <a:r>
              <a:rPr lang="fr-FR" dirty="0" err="1">
                <a:solidFill>
                  <a:srgbClr val="737373"/>
                </a:solidFill>
              </a:rPr>
              <a:t>Button</a:t>
            </a:r>
            <a:r>
              <a:rPr lang="fr-FR" dirty="0">
                <a:solidFill>
                  <a:srgbClr val="737373"/>
                </a:solidFill>
              </a:rPr>
              <a:t>&gt;&lt;/</a:t>
            </a:r>
            <a:r>
              <a:rPr lang="fr-FR" dirty="0" err="1">
                <a:solidFill>
                  <a:srgbClr val="737373"/>
                </a:solidFill>
              </a:rPr>
              <a:t>Button</a:t>
            </a:r>
            <a:r>
              <a:rPr lang="fr-FR" dirty="0">
                <a:solidFill>
                  <a:srgbClr val="737373"/>
                </a:solidFill>
              </a:rPr>
              <a:t>&gt; </a:t>
            </a:r>
            <a:r>
              <a:rPr lang="fr-FR" dirty="0"/>
              <a:t>OU </a:t>
            </a:r>
            <a:r>
              <a:rPr lang="fr-FR" dirty="0">
                <a:solidFill>
                  <a:srgbClr val="737373"/>
                </a:solidFill>
              </a:rPr>
              <a:t>&lt;</a:t>
            </a:r>
            <a:r>
              <a:rPr lang="fr-FR" dirty="0" err="1">
                <a:solidFill>
                  <a:srgbClr val="737373"/>
                </a:solidFill>
              </a:rPr>
              <a:t>Button</a:t>
            </a:r>
            <a:r>
              <a:rPr lang="fr-FR" dirty="0">
                <a:solidFill>
                  <a:srgbClr val="737373"/>
                </a:solidFill>
              </a:rPr>
              <a:t>/&gt;</a:t>
            </a:r>
          </a:p>
        </p:txBody>
      </p:sp>
      <p:sp>
        <p:nvSpPr>
          <p:cNvPr id="22" name="Warning_E7BA" title="Icon of a triangle with an exclaimation point inside">
            <a:extLst/>
          </p:cNvPr>
          <p:cNvSpPr>
            <a:spLocks noChangeAspect="1" noEditPoints="1"/>
          </p:cNvSpPr>
          <p:nvPr/>
        </p:nvSpPr>
        <p:spPr bwMode="auto">
          <a:xfrm>
            <a:off x="4162234" y="5031930"/>
            <a:ext cx="715047" cy="715410"/>
          </a:xfrm>
          <a:custGeom>
            <a:avLst/>
            <a:gdLst>
              <a:gd name="T0" fmla="*/ 0 w 3939"/>
              <a:gd name="T1" fmla="*/ 3941 h 3941"/>
              <a:gd name="T2" fmla="*/ 1970 w 3939"/>
              <a:gd name="T3" fmla="*/ 0 h 3941"/>
              <a:gd name="T4" fmla="*/ 3939 w 3939"/>
              <a:gd name="T5" fmla="*/ 3941 h 3941"/>
              <a:gd name="T6" fmla="*/ 0 w 3939"/>
              <a:gd name="T7" fmla="*/ 3941 h 3941"/>
              <a:gd name="T8" fmla="*/ 1970 w 3939"/>
              <a:gd name="T9" fmla="*/ 1144 h 3941"/>
              <a:gd name="T10" fmla="*/ 1970 w 3939"/>
              <a:gd name="T11" fmla="*/ 2911 h 3941"/>
              <a:gd name="T12" fmla="*/ 1970 w 3939"/>
              <a:gd name="T13" fmla="*/ 3205 h 3941"/>
              <a:gd name="T14" fmla="*/ 1970 w 3939"/>
              <a:gd name="T15" fmla="*/ 3500 h 3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39" h="3941">
                <a:moveTo>
                  <a:pt x="0" y="3941"/>
                </a:moveTo>
                <a:lnTo>
                  <a:pt x="1970" y="0"/>
                </a:lnTo>
                <a:lnTo>
                  <a:pt x="3939" y="3941"/>
                </a:lnTo>
                <a:lnTo>
                  <a:pt x="0" y="3941"/>
                </a:lnTo>
                <a:moveTo>
                  <a:pt x="1970" y="1144"/>
                </a:moveTo>
                <a:lnTo>
                  <a:pt x="1970" y="2911"/>
                </a:lnTo>
                <a:moveTo>
                  <a:pt x="1970" y="3205"/>
                </a:moveTo>
                <a:lnTo>
                  <a:pt x="1970" y="3500"/>
                </a:lnTo>
              </a:path>
            </a:pathLst>
          </a:custGeom>
          <a:noFill/>
          <a:ln w="28575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b="1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quarter" idx="11"/>
          </p:nvPr>
        </p:nvSpPr>
        <p:spPr>
          <a:xfrm>
            <a:off x="5203095" y="5366608"/>
            <a:ext cx="3045960" cy="259063"/>
          </a:xfrm>
        </p:spPr>
        <p:txBody>
          <a:bodyPr/>
          <a:lstStyle/>
          <a:p>
            <a:r>
              <a:rPr lang="fr-FR" sz="2000" dirty="0">
                <a:solidFill>
                  <a:srgbClr val="FF0000"/>
                </a:solidFill>
              </a:rPr>
              <a:t>XAML est case-sensitive</a:t>
            </a:r>
          </a:p>
        </p:txBody>
      </p:sp>
      <p:sp>
        <p:nvSpPr>
          <p:cNvPr id="6" name="Warning_E7BA" title="Icon of a triangle with an exclaimation point inside">
            <a:extLst/>
          </p:cNvPr>
          <p:cNvSpPr>
            <a:spLocks noChangeAspect="1" noEditPoints="1"/>
          </p:cNvSpPr>
          <p:nvPr/>
        </p:nvSpPr>
        <p:spPr bwMode="auto">
          <a:xfrm>
            <a:off x="8574869" y="5031930"/>
            <a:ext cx="715047" cy="715410"/>
          </a:xfrm>
          <a:custGeom>
            <a:avLst/>
            <a:gdLst>
              <a:gd name="T0" fmla="*/ 0 w 3939"/>
              <a:gd name="T1" fmla="*/ 3941 h 3941"/>
              <a:gd name="T2" fmla="*/ 1970 w 3939"/>
              <a:gd name="T3" fmla="*/ 0 h 3941"/>
              <a:gd name="T4" fmla="*/ 3939 w 3939"/>
              <a:gd name="T5" fmla="*/ 3941 h 3941"/>
              <a:gd name="T6" fmla="*/ 0 w 3939"/>
              <a:gd name="T7" fmla="*/ 3941 h 3941"/>
              <a:gd name="T8" fmla="*/ 1970 w 3939"/>
              <a:gd name="T9" fmla="*/ 1144 h 3941"/>
              <a:gd name="T10" fmla="*/ 1970 w 3939"/>
              <a:gd name="T11" fmla="*/ 2911 h 3941"/>
              <a:gd name="T12" fmla="*/ 1970 w 3939"/>
              <a:gd name="T13" fmla="*/ 3205 h 3941"/>
              <a:gd name="T14" fmla="*/ 1970 w 3939"/>
              <a:gd name="T15" fmla="*/ 3500 h 3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39" h="3941">
                <a:moveTo>
                  <a:pt x="0" y="3941"/>
                </a:moveTo>
                <a:lnTo>
                  <a:pt x="1970" y="0"/>
                </a:lnTo>
                <a:lnTo>
                  <a:pt x="3939" y="3941"/>
                </a:lnTo>
                <a:lnTo>
                  <a:pt x="0" y="3941"/>
                </a:lnTo>
                <a:moveTo>
                  <a:pt x="1970" y="1144"/>
                </a:moveTo>
                <a:lnTo>
                  <a:pt x="1970" y="2911"/>
                </a:lnTo>
                <a:moveTo>
                  <a:pt x="1970" y="3205"/>
                </a:moveTo>
                <a:lnTo>
                  <a:pt x="1970" y="3500"/>
                </a:lnTo>
              </a:path>
            </a:pathLst>
          </a:custGeom>
          <a:noFill/>
          <a:ln w="28575" cap="sq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b="1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38950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d’un XAML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5995" y="1882333"/>
            <a:ext cx="11306469" cy="178023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Un XAML a une structure standard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Si créé depuis VS, il faudra supprimer la ligne commençant par </a:t>
            </a:r>
            <a:r>
              <a:rPr lang="fr-FR" b="1" dirty="0">
                <a:solidFill>
                  <a:schemeClr val="accent1"/>
                </a:solidFill>
              </a:rPr>
              <a:t>x:Class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Définition de l’interface via balise </a:t>
            </a:r>
            <a:r>
              <a:rPr lang="fr-FR" b="1" dirty="0" err="1">
                <a:solidFill>
                  <a:schemeClr val="accent1"/>
                </a:solidFill>
              </a:rPr>
              <a:t>Window</a:t>
            </a:r>
            <a:endParaRPr lang="fr-FR" b="1" dirty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Ajout du contenu de notre interface dans la balise </a:t>
            </a:r>
            <a:r>
              <a:rPr lang="fr-FR" b="1" dirty="0" err="1">
                <a:solidFill>
                  <a:schemeClr val="accent1"/>
                </a:solidFill>
              </a:rPr>
              <a:t>Grid</a:t>
            </a:r>
            <a:endParaRPr lang="fr-FR" b="1" dirty="0">
              <a:solidFill>
                <a:schemeClr val="accent1"/>
              </a:solidFill>
            </a:endParaRPr>
          </a:p>
          <a:p>
            <a:endParaRPr lang="fr-FR" dirty="0"/>
          </a:p>
        </p:txBody>
      </p:sp>
      <p:pic>
        <p:nvPicPr>
          <p:cNvPr id="6" name="Picture 13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01" y="3826100"/>
            <a:ext cx="8848751" cy="179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4290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syntaxe XAML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5995" y="1882333"/>
            <a:ext cx="11306469" cy="360079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Chaque élément ajouté est appelé </a:t>
            </a:r>
            <a:r>
              <a:rPr lang="fr-FR" b="1" dirty="0">
                <a:solidFill>
                  <a:schemeClr val="accent1"/>
                </a:solidFill>
              </a:rPr>
              <a:t>Control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Un Control doit être </a:t>
            </a:r>
            <a:r>
              <a:rPr lang="fr-FR" b="1" dirty="0">
                <a:solidFill>
                  <a:schemeClr val="accent1"/>
                </a:solidFill>
              </a:rPr>
              <a:t>ouvert</a:t>
            </a:r>
            <a:r>
              <a:rPr lang="fr-FR" dirty="0"/>
              <a:t> et </a:t>
            </a:r>
            <a:r>
              <a:rPr lang="fr-FR" b="1" dirty="0">
                <a:solidFill>
                  <a:schemeClr val="accent1"/>
                </a:solidFill>
              </a:rPr>
              <a:t>fermé</a:t>
            </a:r>
            <a:r>
              <a:rPr lang="fr-FR" dirty="0"/>
              <a:t>, principe des </a:t>
            </a:r>
            <a:r>
              <a:rPr lang="fr-FR" b="1" dirty="0">
                <a:solidFill>
                  <a:schemeClr val="accent1"/>
                </a:solidFill>
              </a:rPr>
              <a:t>balises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Un Control peut être customisé via des </a:t>
            </a:r>
            <a:r>
              <a:rPr lang="fr-FR" b="1" dirty="0">
                <a:solidFill>
                  <a:schemeClr val="accent1"/>
                </a:solidFill>
              </a:rPr>
              <a:t>attributs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Name,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Height</a:t>
            </a:r>
            <a:r>
              <a:rPr lang="fr-FR" dirty="0"/>
              <a:t>, Content, </a:t>
            </a:r>
            <a:r>
              <a:rPr lang="fr-FR" dirty="0" err="1"/>
              <a:t>Text</a:t>
            </a:r>
            <a:r>
              <a:rPr lang="fr-FR" dirty="0"/>
              <a:t>…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Name </a:t>
            </a:r>
            <a:r>
              <a:rPr lang="fr-FR" dirty="0">
                <a:sym typeface="Wingdings" panose="05000000000000000000" pitchFamily="2" charset="2"/>
              </a:rPr>
              <a:t> Permet le lien entre </a:t>
            </a:r>
            <a:r>
              <a:rPr lang="fr-FR" b="1" dirty="0">
                <a:solidFill>
                  <a:schemeClr val="accent1"/>
                </a:solidFill>
                <a:sym typeface="Wingdings" panose="05000000000000000000" pitchFamily="2" charset="2"/>
              </a:rPr>
              <a:t>Interface &gt; Action</a:t>
            </a:r>
            <a:endParaRPr lang="fr-FR" b="1" dirty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Disposition: Orientation, </a:t>
            </a:r>
            <a:r>
              <a:rPr lang="fr-FR" dirty="0" err="1"/>
              <a:t>HorizontalAlignment</a:t>
            </a:r>
            <a:r>
              <a:rPr lang="fr-FR" dirty="0"/>
              <a:t>, </a:t>
            </a:r>
            <a:r>
              <a:rPr lang="fr-FR" dirty="0" err="1"/>
              <a:t>VerticalAlignment</a:t>
            </a:r>
            <a:endParaRPr lang="fr-FR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dirty="0"/>
          </a:p>
          <a:p>
            <a:endParaRPr lang="fr-FR" dirty="0"/>
          </a:p>
          <a:p>
            <a:r>
              <a:rPr lang="en-US" dirty="0">
                <a:solidFill>
                  <a:srgbClr val="737373"/>
                </a:solidFill>
              </a:rPr>
              <a:t>	&lt;Button Name="</a:t>
            </a:r>
            <a:r>
              <a:rPr lang="en-US" dirty="0" err="1">
                <a:solidFill>
                  <a:srgbClr val="737373"/>
                </a:solidFill>
              </a:rPr>
              <a:t>MonBouton</a:t>
            </a:r>
            <a:r>
              <a:rPr lang="en-US" dirty="0">
                <a:solidFill>
                  <a:srgbClr val="737373"/>
                </a:solidFill>
              </a:rPr>
              <a:t>" Content="</a:t>
            </a:r>
            <a:r>
              <a:rPr lang="en-US" dirty="0" err="1">
                <a:solidFill>
                  <a:srgbClr val="737373"/>
                </a:solidFill>
              </a:rPr>
              <a:t>Texte</a:t>
            </a:r>
            <a:r>
              <a:rPr lang="en-US" dirty="0">
                <a:solidFill>
                  <a:srgbClr val="737373"/>
                </a:solidFill>
              </a:rPr>
              <a:t>" Width="80" Height="20" /&gt;</a:t>
            </a:r>
            <a:endParaRPr lang="fr-FR" dirty="0">
              <a:solidFill>
                <a:srgbClr val="737373"/>
              </a:solidFill>
            </a:endParaRPr>
          </a:p>
          <a:p>
            <a:endParaRPr lang="fr-FR" dirty="0"/>
          </a:p>
        </p:txBody>
      </p:sp>
      <p:sp>
        <p:nvSpPr>
          <p:cNvPr id="4" name="Embed_ECCE" title="Icon of two chevron brackets around a backslash">
            <a:extLst>
              <a:ext uri="{FF2B5EF4-FFF2-40B4-BE49-F238E27FC236}">
                <a16:creationId xmlns:a16="http://schemas.microsoft.com/office/drawing/2014/main" id="{AC7344A0-611A-8F4E-86CD-A3761FAF463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5995" y="4783323"/>
            <a:ext cx="418177" cy="35857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5845719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Controls</a:t>
            </a:r>
            <a:r>
              <a:rPr lang="fr-FR" dirty="0"/>
              <a:t> XAML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5995" y="1882332"/>
            <a:ext cx="11306469" cy="141211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b="1" dirty="0"/>
              <a:t>Affichage: </a:t>
            </a:r>
            <a:r>
              <a:rPr lang="fr-FR" dirty="0"/>
              <a:t>Label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b="1" dirty="0"/>
              <a:t>Choix: </a:t>
            </a:r>
            <a:r>
              <a:rPr lang="fr-FR" dirty="0" err="1"/>
              <a:t>ComboBox</a:t>
            </a:r>
            <a:r>
              <a:rPr lang="fr-FR" dirty="0"/>
              <a:t>, </a:t>
            </a:r>
            <a:r>
              <a:rPr lang="fr-FR" dirty="0" err="1"/>
              <a:t>RadioButton</a:t>
            </a:r>
            <a:r>
              <a:rPr lang="fr-FR" dirty="0"/>
              <a:t>, </a:t>
            </a:r>
            <a:r>
              <a:rPr lang="fr-FR" dirty="0" err="1"/>
              <a:t>CheckBox</a:t>
            </a:r>
            <a:endParaRPr lang="fr-FR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b="1" dirty="0"/>
              <a:t>Saisie: </a:t>
            </a:r>
            <a:r>
              <a:rPr lang="fr-FR" dirty="0" err="1"/>
              <a:t>TextBox</a:t>
            </a:r>
            <a:r>
              <a:rPr lang="fr-FR" dirty="0"/>
              <a:t>, </a:t>
            </a:r>
            <a:r>
              <a:rPr lang="fr-FR" dirty="0" err="1"/>
              <a:t>PasswordBox</a:t>
            </a:r>
            <a:endParaRPr lang="fr-FR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b="1" dirty="0"/>
              <a:t>Navigation: </a:t>
            </a:r>
            <a:r>
              <a:rPr lang="fr-FR" dirty="0" err="1"/>
              <a:t>TabControl</a:t>
            </a:r>
            <a:endParaRPr lang="fr-FR" dirty="0"/>
          </a:p>
        </p:txBody>
      </p:sp>
      <p:pic>
        <p:nvPicPr>
          <p:cNvPr id="18" name="Picture 15">
            <a:extLst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85" y="957649"/>
            <a:ext cx="3771900" cy="495300"/>
          </a:xfrm>
          <a:prstGeom prst="rect">
            <a:avLst/>
          </a:prstGeom>
        </p:spPr>
      </p:pic>
      <p:pic>
        <p:nvPicPr>
          <p:cNvPr id="19" name="Picture 1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85" y="1566482"/>
            <a:ext cx="3771900" cy="495300"/>
          </a:xfrm>
          <a:prstGeom prst="rect">
            <a:avLst/>
          </a:prstGeom>
        </p:spPr>
      </p:pic>
      <p:pic>
        <p:nvPicPr>
          <p:cNvPr id="20" name="Picture 23">
            <a:extLst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85" y="2918584"/>
            <a:ext cx="3657600" cy="571500"/>
          </a:xfrm>
          <a:prstGeom prst="rect">
            <a:avLst/>
          </a:prstGeom>
        </p:spPr>
      </p:pic>
      <p:pic>
        <p:nvPicPr>
          <p:cNvPr id="21" name="Picture 25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85" y="2204433"/>
            <a:ext cx="3657600" cy="571500"/>
          </a:xfrm>
          <a:prstGeom prst="rect">
            <a:avLst/>
          </a:prstGeom>
        </p:spPr>
      </p:pic>
      <p:pic>
        <p:nvPicPr>
          <p:cNvPr id="22" name="Picture 11">
            <a:extLst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621" y="4107041"/>
            <a:ext cx="2503857" cy="1430775"/>
          </a:xfrm>
          <a:prstGeom prst="rect">
            <a:avLst/>
          </a:prstGeom>
        </p:spPr>
      </p:pic>
      <p:pic>
        <p:nvPicPr>
          <p:cNvPr id="23" name="Picture 17">
            <a:extLst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3" y="4105380"/>
            <a:ext cx="3214247" cy="1432436"/>
          </a:xfrm>
          <a:prstGeom prst="rect">
            <a:avLst/>
          </a:prstGeom>
        </p:spPr>
      </p:pic>
      <p:pic>
        <p:nvPicPr>
          <p:cNvPr id="24" name="Picture 21">
            <a:extLst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85" y="4166216"/>
            <a:ext cx="2933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7432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Lier votre projet WPF à PowerShell</a:t>
            </a:r>
          </a:p>
        </p:txBody>
      </p:sp>
    </p:spTree>
    <p:extLst>
      <p:ext uri="{BB962C8B-B14F-4D97-AF65-F5344CB8AC3E}">
        <p14:creationId xmlns:p14="http://schemas.microsoft.com/office/powerpoint/2010/main" val="372891906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intégration en trois étapes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1"/>
          </p:nvPr>
        </p:nvSpPr>
        <p:spPr>
          <a:xfrm>
            <a:off x="455995" y="4721589"/>
            <a:ext cx="3618381" cy="559256"/>
          </a:xfrm>
        </p:spPr>
        <p:txBody>
          <a:bodyPr/>
          <a:lstStyle/>
          <a:p>
            <a:r>
              <a:rPr lang="fr-FR" dirty="0"/>
              <a:t>Chargement de l’</a:t>
            </a:r>
            <a:r>
              <a:rPr lang="fr-FR" dirty="0" err="1"/>
              <a:t>Assembly</a:t>
            </a:r>
            <a:endParaRPr lang="fr-FR" dirty="0"/>
          </a:p>
          <a:p>
            <a:r>
              <a:rPr lang="fr-FR" dirty="0">
                <a:solidFill>
                  <a:schemeClr val="accent3">
                    <a:lumMod val="75000"/>
                  </a:schemeClr>
                </a:solidFill>
              </a:rPr>
              <a:t>Généralement une DLL à charger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2"/>
          </p:nvPr>
        </p:nvSpPr>
        <p:spPr>
          <a:xfrm>
            <a:off x="4300039" y="4721589"/>
            <a:ext cx="3618381" cy="577081"/>
          </a:xfrm>
        </p:spPr>
        <p:txBody>
          <a:bodyPr/>
          <a:lstStyle/>
          <a:p>
            <a:r>
              <a:rPr lang="fr-FR" dirty="0"/>
              <a:t>Chargement du XAML</a:t>
            </a:r>
          </a:p>
          <a:p>
            <a:r>
              <a:rPr lang="fr-FR" dirty="0">
                <a:solidFill>
                  <a:schemeClr val="accent3">
                    <a:lumMod val="75000"/>
                  </a:schemeClr>
                </a:solidFill>
              </a:rPr>
              <a:t>Affichage de la fenêtre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8144083" y="4721589"/>
            <a:ext cx="3618381" cy="559256"/>
          </a:xfrm>
        </p:spPr>
        <p:txBody>
          <a:bodyPr/>
          <a:lstStyle/>
          <a:p>
            <a:r>
              <a:rPr lang="fr-FR" dirty="0"/>
              <a:t>Déclaration des </a:t>
            </a:r>
            <a:r>
              <a:rPr lang="fr-FR" dirty="0" err="1"/>
              <a:t>Controls</a:t>
            </a:r>
            <a:endParaRPr lang="fr-FR" dirty="0"/>
          </a:p>
          <a:p>
            <a:r>
              <a:rPr lang="fr-FR" dirty="0">
                <a:solidFill>
                  <a:schemeClr val="accent3">
                    <a:lumMod val="75000"/>
                  </a:schemeClr>
                </a:solidFill>
              </a:rPr>
              <a:t>Gestion des actions via </a:t>
            </a:r>
            <a:r>
              <a:rPr lang="fr-FR" dirty="0" err="1">
                <a:solidFill>
                  <a:schemeClr val="accent3">
                    <a:lumMod val="75000"/>
                  </a:schemeClr>
                </a:solidFill>
              </a:rPr>
              <a:t>events</a:t>
            </a: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9" name="Espace réservé du contenu 18"/>
          <p:cNvPicPr>
            <a:picLocks noGrp="1" noChangeAspect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50" y="1992819"/>
            <a:ext cx="2698750" cy="1929387"/>
          </a:xfrm>
        </p:spPr>
      </p:pic>
      <p:pic>
        <p:nvPicPr>
          <p:cNvPr id="22" name="Espace réservé du contenu 21"/>
          <p:cNvPicPr>
            <a:picLocks noGrp="1" noChangeAspect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0" y="1971675"/>
            <a:ext cx="2324100" cy="1971675"/>
          </a:xfrm>
        </p:spPr>
      </p:pic>
      <p:pic>
        <p:nvPicPr>
          <p:cNvPr id="24" name="Espace réservé du contenu 23"/>
          <p:cNvPicPr>
            <a:picLocks noGrp="1" noChangeAspect="1"/>
          </p:cNvPicPr>
          <p:nvPr>
            <p:ph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1751013"/>
            <a:ext cx="2413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2404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1: Chargement </a:t>
            </a:r>
            <a:r>
              <a:rPr lang="fr-FR" dirty="0" err="1"/>
              <a:t>assembly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455995" y="1882332"/>
            <a:ext cx="11306469" cy="212834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Permet d’obtenir les fonctionnalités WPF: </a:t>
            </a:r>
            <a:r>
              <a:rPr lang="fr-FR" dirty="0" err="1"/>
              <a:t>Controls</a:t>
            </a:r>
            <a:r>
              <a:rPr lang="fr-FR" dirty="0"/>
              <a:t>, Events…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 err="1"/>
              <a:t>Assembly</a:t>
            </a:r>
            <a:r>
              <a:rPr lang="fr-FR" dirty="0"/>
              <a:t> de base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presentationframework</a:t>
            </a:r>
            <a:endParaRPr lang="fr-FR" b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>
                <a:sym typeface="Wingdings" panose="05000000000000000000" pitchFamily="2" charset="2"/>
              </a:rPr>
              <a:t>Peut se charger en une ligne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[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System.Reflection.Assembly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]::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LoadWithPartialName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presentationframework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</a:t>
            </a:r>
          </a:p>
        </p:txBody>
      </p:sp>
      <p:sp>
        <p:nvSpPr>
          <p:cNvPr id="4" name="Embed_ECCE" title="Icon of two chevron brackets around a backslash">
            <a:extLst>
              <a:ext uri="{FF2B5EF4-FFF2-40B4-BE49-F238E27FC236}">
                <a16:creationId xmlns:a16="http://schemas.microsoft.com/office/drawing/2014/main" id="{4B2DCDF0-0EDF-1143-AB8E-BE8C72DC07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5995" y="3693667"/>
            <a:ext cx="418177" cy="35857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4701641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2: Chargement XAML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455995" y="1882332"/>
            <a:ext cx="11306469" cy="323268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Spécifie le nom de notre fichier XAML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Chargement via un objet XML</a:t>
            </a: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>
                <a:sym typeface="Wingdings" panose="05000000000000000000" pitchFamily="2" charset="2"/>
              </a:rPr>
              <a:t>Affichage via </a:t>
            </a:r>
            <a:r>
              <a:rPr lang="fr-FR" dirty="0" err="1">
                <a:sym typeface="Wingdings" panose="05000000000000000000" pitchFamily="2" charset="2"/>
              </a:rPr>
              <a:t>ShowDialog</a:t>
            </a:r>
            <a:r>
              <a:rPr lang="fr-FR" dirty="0">
                <a:sym typeface="Wingdings" panose="05000000000000000000" pitchFamily="2" charset="2"/>
              </a:rPr>
              <a:t>()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[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xml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]$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MonXAML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-content -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path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"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MonProjet.xaml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$Reader=(New-Object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System.Xml.XmlNodeReader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$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MonXAML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$Interface = [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Windows.Markup.XamlReader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]::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($Reader)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$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Interface.ShowDialog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| Out-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dirty="0"/>
          </a:p>
        </p:txBody>
      </p:sp>
      <p:sp>
        <p:nvSpPr>
          <p:cNvPr id="4" name="Embed_ECCE" title="Icon of two chevron brackets around a backslash">
            <a:extLst>
              <a:ext uri="{FF2B5EF4-FFF2-40B4-BE49-F238E27FC236}">
                <a16:creationId xmlns:a16="http://schemas.microsoft.com/office/drawing/2014/main" id="{BA7E5001-7373-9F4A-A203-DFF824F24F2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5995" y="3843985"/>
            <a:ext cx="418177" cy="35857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601289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3: Déclaration des </a:t>
            </a:r>
            <a:r>
              <a:rPr lang="fr-FR" dirty="0" err="1"/>
              <a:t>Controls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455995" y="1882333"/>
            <a:ext cx="11306469" cy="249645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Déclarer les </a:t>
            </a:r>
            <a:r>
              <a:rPr lang="fr-FR" dirty="0" err="1"/>
              <a:t>Controls</a:t>
            </a:r>
            <a:r>
              <a:rPr lang="fr-FR" dirty="0"/>
              <a:t>, boutons, zone de saisie… pour les utiliser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On </a:t>
            </a:r>
            <a:r>
              <a:rPr lang="fr-FR" b="1" dirty="0">
                <a:solidFill>
                  <a:schemeClr val="accent1"/>
                </a:solidFill>
              </a:rPr>
              <a:t>réutilise</a:t>
            </a:r>
            <a:r>
              <a:rPr lang="fr-FR" dirty="0"/>
              <a:t> la valeur configurée dans l’attribut </a:t>
            </a:r>
            <a:r>
              <a:rPr lang="fr-FR" b="1" dirty="0">
                <a:solidFill>
                  <a:schemeClr val="accent1"/>
                </a:solidFill>
              </a:rPr>
              <a:t>Name</a:t>
            </a:r>
            <a:r>
              <a:rPr lang="fr-FR" dirty="0"/>
              <a:t> du Control dans le XAML</a:t>
            </a: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>
                <a:sym typeface="Wingdings" panose="05000000000000000000" pitchFamily="2" charset="2"/>
              </a:rPr>
              <a:t>Exemple: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&lt;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Button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Name=«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MonBouton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»/&gt;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$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MonBouton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$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Form.findname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MonBouton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")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$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MonTextBox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$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Form.findname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MonTextBox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")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$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MonBouton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$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Form.findname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("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MonDataGrid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")</a:t>
            </a:r>
          </a:p>
        </p:txBody>
      </p:sp>
      <p:sp>
        <p:nvSpPr>
          <p:cNvPr id="4" name="Embed_ECCE" title="Icon of two chevron brackets around a backslash">
            <a:extLst>
              <a:ext uri="{FF2B5EF4-FFF2-40B4-BE49-F238E27FC236}">
                <a16:creationId xmlns:a16="http://schemas.microsoft.com/office/drawing/2014/main" id="{A3FD49E2-EC8D-F848-8498-4A5833B3DEF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5995" y="3694356"/>
            <a:ext cx="418177" cy="35857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612041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00EB6A22-0F54-4587-92C0-2AE3453C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620428"/>
            <a:ext cx="5750469" cy="403137"/>
          </a:xfrm>
        </p:spPr>
        <p:txBody>
          <a:bodyPr/>
          <a:lstStyle/>
          <a:p>
            <a:r>
              <a:rPr lang="en-US" sz="2700" err="1"/>
              <a:t>Jeu</a:t>
            </a:r>
            <a:r>
              <a:rPr lang="en-US" sz="2700"/>
              <a:t>-concours Twitter</a:t>
            </a:r>
            <a:endParaRPr lang="en-US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9023C5F-1634-4C56-94D9-CD66BD0AFF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911072"/>
            <a:ext cx="6066211" cy="30777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pt-BR" sz="2600"/>
              <a:t>Un pack Surface</a:t>
            </a:r>
            <a:r>
              <a:rPr lang="pt-BR" sz="2600">
                <a:cs typeface="Segoe UI"/>
              </a:rPr>
              <a:t> Go à </a:t>
            </a:r>
            <a:r>
              <a:rPr lang="pt-BR" sz="2600" err="1">
                <a:cs typeface="Segoe UI"/>
              </a:rPr>
              <a:t>gagner</a:t>
            </a:r>
            <a:r>
              <a:rPr lang="pt-BR" sz="2600">
                <a:cs typeface="Segoe UI"/>
              </a:rPr>
              <a:t>* !</a:t>
            </a:r>
          </a:p>
        </p:txBody>
      </p:sp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F1A0D513-5F85-41BF-89BB-774C0F00F4A6}"/>
              </a:ext>
            </a:extLst>
          </p:cNvPr>
          <p:cNvSpPr txBox="1">
            <a:spLocks/>
          </p:cNvSpPr>
          <p:nvPr/>
        </p:nvSpPr>
        <p:spPr>
          <a:xfrm>
            <a:off x="431382" y="5587291"/>
            <a:ext cx="5024469" cy="451662"/>
          </a:xfrm>
          <a:prstGeom prst="rect">
            <a:avLst/>
          </a:prstGeom>
        </p:spPr>
        <p:txBody>
          <a:bodyPr anchor="t"/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529" kern="1200" spc="0" baseline="0">
                <a:solidFill>
                  <a:srgbClr val="3DA0D5"/>
                </a:solidFill>
                <a:latin typeface="+mj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742">
              <a:lnSpc>
                <a:spcPts val="1200"/>
              </a:lnSpc>
              <a:buNone/>
            </a:pPr>
            <a:r>
              <a:rPr lang="en-US" sz="1000">
                <a:solidFill>
                  <a:srgbClr val="2F2F2F"/>
                </a:solidFill>
              </a:rPr>
              <a:t>*</a:t>
            </a:r>
            <a:r>
              <a:rPr lang="en-US" sz="1000" err="1">
                <a:solidFill>
                  <a:srgbClr val="2F2F2F"/>
                </a:solidFill>
              </a:rPr>
              <a:t>Voir</a:t>
            </a:r>
            <a:r>
              <a:rPr lang="en-US" sz="1000">
                <a:solidFill>
                  <a:srgbClr val="2F2F2F"/>
                </a:solidFill>
              </a:rPr>
              <a:t> </a:t>
            </a:r>
            <a:r>
              <a:rPr lang="en-US" sz="1000" err="1">
                <a:solidFill>
                  <a:srgbClr val="2F2F2F"/>
                </a:solidFill>
              </a:rPr>
              <a:t>toutes</a:t>
            </a:r>
            <a:r>
              <a:rPr lang="en-US" sz="1000">
                <a:solidFill>
                  <a:srgbClr val="2F2F2F"/>
                </a:solidFill>
              </a:rPr>
              <a:t> les conditions</a:t>
            </a:r>
            <a:r>
              <a:rPr lang="en-US" sz="1000">
                <a:solidFill>
                  <a:srgbClr val="2F2F2F"/>
                </a:solidFill>
                <a:cs typeface="Segoe UI Semibold"/>
              </a:rPr>
              <a:t> dans le </a:t>
            </a:r>
            <a:r>
              <a:rPr lang="en-US" sz="1000" err="1">
                <a:solidFill>
                  <a:srgbClr val="2F2F2F"/>
                </a:solidFill>
                <a:cs typeface="Segoe UI Semibold"/>
              </a:rPr>
              <a:t>règlement</a:t>
            </a:r>
            <a:r>
              <a:rPr lang="en-US" sz="1000">
                <a:solidFill>
                  <a:srgbClr val="2F2F2F"/>
                </a:solidFill>
                <a:cs typeface="Segoe UI Semibold"/>
              </a:rPr>
              <a:t> </a:t>
            </a:r>
            <a:r>
              <a:rPr lang="en-US" sz="1000" err="1">
                <a:solidFill>
                  <a:srgbClr val="2F2F2F"/>
                </a:solidFill>
                <a:cs typeface="Segoe UI Semibold"/>
              </a:rPr>
              <a:t>lié</a:t>
            </a:r>
            <a:r>
              <a:rPr lang="en-US" sz="1000">
                <a:solidFill>
                  <a:srgbClr val="2F2F2F"/>
                </a:solidFill>
                <a:cs typeface="Segoe UI Semibold"/>
              </a:rPr>
              <a:t> au </a:t>
            </a:r>
            <a:r>
              <a:rPr lang="en-US" sz="1000" err="1">
                <a:solidFill>
                  <a:srgbClr val="2F2F2F"/>
                </a:solidFill>
                <a:cs typeface="Segoe UI Semibold"/>
              </a:rPr>
              <a:t>jeu</a:t>
            </a:r>
            <a:r>
              <a:rPr lang="en-US" sz="1000">
                <a:solidFill>
                  <a:srgbClr val="2F2F2F"/>
                </a:solidFill>
                <a:cs typeface="Segoe UI Semibold"/>
              </a:rPr>
              <a:t> concours</a:t>
            </a:r>
            <a:endParaRPr lang="en-US"/>
          </a:p>
          <a:p>
            <a:pPr marL="447675" lvl="1" indent="-223520" defTabSz="932742">
              <a:lnSpc>
                <a:spcPts val="1200"/>
              </a:lnSpc>
            </a:pPr>
            <a:r>
              <a:rPr lang="en-US" sz="1000">
                <a:solidFill>
                  <a:srgbClr val="2F2F2F"/>
                </a:solidFill>
                <a:cs typeface="Segoe UI"/>
              </a:rPr>
              <a:t>Le tweet cumulant le plus de Retweets </a:t>
            </a:r>
            <a:r>
              <a:rPr lang="en-US" sz="1000" err="1">
                <a:solidFill>
                  <a:srgbClr val="2F2F2F"/>
                </a:solidFill>
                <a:cs typeface="Segoe UI"/>
              </a:rPr>
              <a:t>remporte</a:t>
            </a:r>
            <a:r>
              <a:rPr lang="en-US" sz="1000">
                <a:solidFill>
                  <a:srgbClr val="2F2F2F"/>
                </a:solidFill>
                <a:cs typeface="Segoe UI"/>
              </a:rPr>
              <a:t> la Surface Go (1 lot/jour)</a:t>
            </a:r>
          </a:p>
          <a:p>
            <a:pPr marL="223520" indent="-223520"/>
            <a:endParaRPr lang="fr-FR">
              <a:cs typeface="Segoe UI Semibold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3E62F08-6FCC-41A7-906B-9250F927F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0" t="25252" r="-57" b="18687"/>
          <a:stretch/>
        </p:blipFill>
        <p:spPr>
          <a:xfrm>
            <a:off x="6148316" y="1545981"/>
            <a:ext cx="7462776" cy="412070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31A73E9-163E-4AFA-AD40-D6F27DC70E78}"/>
              </a:ext>
            </a:extLst>
          </p:cNvPr>
          <p:cNvSpPr txBox="1">
            <a:spLocks/>
          </p:cNvSpPr>
          <p:nvPr/>
        </p:nvSpPr>
        <p:spPr>
          <a:xfrm>
            <a:off x="607325" y="3103463"/>
            <a:ext cx="7852336" cy="1650998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marR="0" indent="0" algn="l" defTabSz="5073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-49" baseline="0">
                <a:solidFill>
                  <a:srgbClr val="2E73B4"/>
                </a:solidFill>
                <a:latin typeface="+mj-lt"/>
                <a:ea typeface="+mn-ea"/>
                <a:cs typeface="+mn-cs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7525"/>
            <a:r>
              <a:rPr lang="en-US" sz="1800" spc="-50" dirty="0">
                <a:solidFill>
                  <a:srgbClr val="3DA0D5"/>
                </a:solidFill>
                <a:latin typeface="Segoe UI"/>
                <a:cs typeface="Segoe UI"/>
              </a:rPr>
              <a:t>1</a:t>
            </a:r>
            <a:r>
              <a:rPr lang="en-US" sz="1800" spc="-50" dirty="0">
                <a:solidFill>
                  <a:srgbClr val="D83B01"/>
                </a:solidFill>
                <a:latin typeface="Segoe UI"/>
                <a:cs typeface="Segoe UI"/>
              </a:rPr>
              <a:t>	</a:t>
            </a:r>
            <a:r>
              <a:rPr lang="en-US" sz="1800" spc="-50" dirty="0" err="1">
                <a:solidFill>
                  <a:srgbClr val="2F2F2F"/>
                </a:solidFill>
                <a:latin typeface="Segoe UI"/>
                <a:cs typeface="Segoe UI"/>
              </a:rPr>
              <a:t>Prenez</a:t>
            </a:r>
            <a:r>
              <a:rPr lang="en-US" sz="1800" spc="-50" dirty="0">
                <a:solidFill>
                  <a:srgbClr val="2F2F2F"/>
                </a:solidFill>
                <a:latin typeface="Segoe UI"/>
                <a:cs typeface="Segoe UI"/>
              </a:rPr>
              <a:t> </a:t>
            </a:r>
            <a:r>
              <a:rPr lang="en-US" sz="1800" spc="-50" dirty="0" err="1">
                <a:solidFill>
                  <a:srgbClr val="2F2F2F"/>
                </a:solidFill>
                <a:latin typeface="Segoe UI"/>
                <a:cs typeface="Segoe UI"/>
              </a:rPr>
              <a:t>une</a:t>
            </a:r>
            <a:r>
              <a:rPr lang="en-US" sz="1800" spc="-50" dirty="0">
                <a:solidFill>
                  <a:srgbClr val="2F2F2F"/>
                </a:solidFill>
                <a:latin typeface="Segoe UI"/>
                <a:cs typeface="Segoe UI"/>
              </a:rPr>
              <a:t> photo de la session à </a:t>
            </a:r>
            <a:r>
              <a:rPr lang="en-US" sz="1800" spc="-50" dirty="0" err="1">
                <a:solidFill>
                  <a:srgbClr val="2F2F2F"/>
                </a:solidFill>
                <a:latin typeface="Segoe UI"/>
                <a:cs typeface="Segoe UI"/>
              </a:rPr>
              <a:t>laquelle</a:t>
            </a:r>
            <a:r>
              <a:rPr lang="en-US" sz="1800" spc="-50" dirty="0">
                <a:solidFill>
                  <a:srgbClr val="2F2F2F"/>
                </a:solidFill>
                <a:latin typeface="Segoe UI"/>
                <a:cs typeface="Segoe UI"/>
              </a:rPr>
              <a:t> </a:t>
            </a:r>
            <a:r>
              <a:rPr lang="en-US" sz="1800" spc="-50" dirty="0" err="1">
                <a:solidFill>
                  <a:srgbClr val="2F2F2F"/>
                </a:solidFill>
                <a:latin typeface="Segoe UI"/>
                <a:cs typeface="Segoe UI"/>
              </a:rPr>
              <a:t>vous</a:t>
            </a:r>
            <a:r>
              <a:rPr lang="en-US" sz="1800" spc="-50" dirty="0">
                <a:solidFill>
                  <a:srgbClr val="2F2F2F"/>
                </a:solidFill>
                <a:latin typeface="Segoe UI"/>
                <a:cs typeface="Segoe UI"/>
              </a:rPr>
              <a:t> </a:t>
            </a:r>
            <a:r>
              <a:rPr lang="en-US" sz="1800" spc="-50" dirty="0" err="1">
                <a:solidFill>
                  <a:srgbClr val="2F2F2F"/>
                </a:solidFill>
                <a:latin typeface="Segoe UI"/>
                <a:cs typeface="Segoe UI"/>
              </a:rPr>
              <a:t>participez</a:t>
            </a:r>
            <a:endParaRPr lang="en-US" sz="1800" spc="-50" dirty="0">
              <a:solidFill>
                <a:srgbClr val="2F2F2F"/>
              </a:solidFill>
              <a:latin typeface="Segoe UI"/>
              <a:cs typeface="Segoe UI"/>
            </a:endParaRPr>
          </a:p>
          <a:p>
            <a:pPr defTabSz="517525"/>
            <a:endParaRPr lang="en-US" sz="1800" spc="-50" dirty="0">
              <a:solidFill>
                <a:srgbClr val="2F2F2F"/>
              </a:solidFill>
              <a:latin typeface="Segoe UI"/>
              <a:cs typeface="Segoe UI"/>
            </a:endParaRPr>
          </a:p>
          <a:p>
            <a:pPr defTabSz="517525"/>
            <a:r>
              <a:rPr lang="en-US" sz="1800" spc="-50" dirty="0">
                <a:solidFill>
                  <a:srgbClr val="3DA0D5"/>
                </a:solidFill>
                <a:latin typeface="Segoe UI"/>
                <a:cs typeface="Segoe UI"/>
              </a:rPr>
              <a:t>2</a:t>
            </a:r>
            <a:r>
              <a:rPr lang="en-US" sz="1800" spc="-50" dirty="0">
                <a:solidFill>
                  <a:srgbClr val="D83B01"/>
                </a:solidFill>
                <a:latin typeface="Segoe UI"/>
                <a:cs typeface="Segoe UI"/>
              </a:rPr>
              <a:t>	</a:t>
            </a:r>
            <a:r>
              <a:rPr lang="en-US" sz="1800" spc="-50" dirty="0" err="1">
                <a:solidFill>
                  <a:srgbClr val="2F2F2F"/>
                </a:solidFill>
                <a:latin typeface="Segoe UI"/>
                <a:cs typeface="Segoe UI"/>
              </a:rPr>
              <a:t>Ajoutez</a:t>
            </a:r>
            <a:r>
              <a:rPr lang="en-US" sz="1800" spc="-50" dirty="0">
                <a:solidFill>
                  <a:srgbClr val="2F2F2F"/>
                </a:solidFill>
                <a:latin typeface="Segoe UI"/>
                <a:cs typeface="Segoe UI"/>
              </a:rPr>
              <a:t> </a:t>
            </a:r>
            <a:r>
              <a:rPr lang="en-US" sz="1800" b="1" spc="-50" dirty="0">
                <a:solidFill>
                  <a:schemeClr val="accent1"/>
                </a:solidFill>
                <a:latin typeface="Segoe UI"/>
                <a:cs typeface="Segoe UI"/>
              </a:rPr>
              <a:t>#experienceslive</a:t>
            </a:r>
            <a:r>
              <a:rPr lang="en-US" sz="1800" spc="-50" dirty="0">
                <a:solidFill>
                  <a:srgbClr val="2F2F2F"/>
                </a:solidFill>
                <a:latin typeface="Segoe UI"/>
                <a:cs typeface="Segoe UI"/>
              </a:rPr>
              <a:t> et </a:t>
            </a:r>
            <a:r>
              <a:rPr lang="en-US" sz="1800" b="1" spc="-50" dirty="0">
                <a:solidFill>
                  <a:schemeClr val="accent1"/>
                </a:solidFill>
                <a:latin typeface="Segoe UI"/>
                <a:cs typeface="Segoe UI"/>
              </a:rPr>
              <a:t>#experiences18</a:t>
            </a:r>
            <a:r>
              <a:rPr lang="en-US" sz="1800" spc="-50" dirty="0">
                <a:solidFill>
                  <a:srgbClr val="2F2F2F"/>
                </a:solidFill>
                <a:latin typeface="Segoe UI"/>
                <a:cs typeface="Segoe UI"/>
              </a:rPr>
              <a:t> à </a:t>
            </a:r>
            <a:r>
              <a:rPr lang="en-US" sz="1800" spc="-50" dirty="0" err="1">
                <a:solidFill>
                  <a:srgbClr val="2F2F2F"/>
                </a:solidFill>
                <a:latin typeface="Segoe UI"/>
                <a:cs typeface="Segoe UI"/>
              </a:rPr>
              <a:t>votre</a:t>
            </a:r>
            <a:r>
              <a:rPr lang="en-US" sz="1800" spc="-50" dirty="0">
                <a:solidFill>
                  <a:srgbClr val="2F2F2F"/>
                </a:solidFill>
                <a:latin typeface="Segoe UI"/>
                <a:cs typeface="Segoe UI"/>
              </a:rPr>
              <a:t> tweet</a:t>
            </a:r>
          </a:p>
          <a:p>
            <a:pPr defTabSz="517525"/>
            <a:endParaRPr lang="en-US" sz="1800" spc="-50" dirty="0">
              <a:solidFill>
                <a:srgbClr val="2F2F2F"/>
              </a:solidFill>
              <a:latin typeface="Segoe UI"/>
              <a:cs typeface="Segoe UI"/>
            </a:endParaRPr>
          </a:p>
          <a:p>
            <a:pPr defTabSz="517525"/>
            <a:r>
              <a:rPr lang="en-US" sz="1800" spc="-50" dirty="0">
                <a:solidFill>
                  <a:srgbClr val="3DA0D5"/>
                </a:solidFill>
                <a:latin typeface="Segoe UI"/>
                <a:cs typeface="Segoe UI"/>
              </a:rPr>
              <a:t>3</a:t>
            </a:r>
            <a:r>
              <a:rPr lang="en-US" sz="1800" spc="-50" dirty="0">
                <a:solidFill>
                  <a:srgbClr val="D83B01"/>
                </a:solidFill>
                <a:latin typeface="Segoe UI"/>
                <a:cs typeface="Segoe UI"/>
              </a:rPr>
              <a:t>	</a:t>
            </a:r>
            <a:r>
              <a:rPr lang="en-US" sz="1800" spc="-50" dirty="0" err="1">
                <a:solidFill>
                  <a:srgbClr val="2F2F2F"/>
                </a:solidFill>
                <a:latin typeface="Segoe UI"/>
                <a:cs typeface="Segoe UI"/>
              </a:rPr>
              <a:t>Partagez</a:t>
            </a:r>
            <a:r>
              <a:rPr lang="en-US" sz="1800" spc="-50" dirty="0">
                <a:solidFill>
                  <a:srgbClr val="2F2F2F"/>
                </a:solidFill>
                <a:latin typeface="Segoe UI"/>
                <a:cs typeface="Segoe UI"/>
              </a:rPr>
              <a:t> 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E8B254-6FAA-43DD-829A-5D7BF38EFED0}"/>
              </a:ext>
            </a:extLst>
          </p:cNvPr>
          <p:cNvSpPr/>
          <p:nvPr/>
        </p:nvSpPr>
        <p:spPr bwMode="auto">
          <a:xfrm>
            <a:off x="82800" y="6232800"/>
            <a:ext cx="3110400" cy="3744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5A79C-403B-4F20-A6CF-329A1043534B}"/>
              </a:ext>
            </a:extLst>
          </p:cNvPr>
          <p:cNvSpPr txBox="1"/>
          <p:nvPr/>
        </p:nvSpPr>
        <p:spPr>
          <a:xfrm>
            <a:off x="7728000" y="6158400"/>
            <a:ext cx="6096000" cy="54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rgbClr val="87B519"/>
                </a:solidFill>
              </a:rPr>
              <a:t>#experienceslive</a:t>
            </a:r>
            <a:r>
              <a:rPr lang="en-US" dirty="0">
                <a:solidFill>
                  <a:srgbClr val="87B519"/>
                </a:solidFill>
              </a:rPr>
              <a:t>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1BBC91-69B7-48C8-89B9-09EFE5C6CCDE}"/>
              </a:ext>
            </a:extLst>
          </p:cNvPr>
          <p:cNvSpPr/>
          <p:nvPr/>
        </p:nvSpPr>
        <p:spPr bwMode="auto">
          <a:xfrm>
            <a:off x="446249" y="2922177"/>
            <a:ext cx="554400" cy="542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E56550-F390-470B-AD3E-DED5A556FD22}"/>
              </a:ext>
            </a:extLst>
          </p:cNvPr>
          <p:cNvSpPr/>
          <p:nvPr/>
        </p:nvSpPr>
        <p:spPr bwMode="auto">
          <a:xfrm>
            <a:off x="446249" y="3546177"/>
            <a:ext cx="554400" cy="542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48FB49-7CA8-4BD8-B45B-60BE08A50429}"/>
              </a:ext>
            </a:extLst>
          </p:cNvPr>
          <p:cNvSpPr/>
          <p:nvPr/>
        </p:nvSpPr>
        <p:spPr bwMode="auto">
          <a:xfrm>
            <a:off x="446249" y="4176177"/>
            <a:ext cx="554400" cy="542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8076534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Events pour gérer nos actions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5994" y="1336642"/>
            <a:ext cx="11306469" cy="507324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Events permettent </a:t>
            </a:r>
            <a:r>
              <a:rPr lang="fr-FR" b="1" dirty="0">
                <a:solidFill>
                  <a:schemeClr val="accent1"/>
                </a:solidFill>
              </a:rPr>
              <a:t>d’ajouter une action </a:t>
            </a:r>
            <a:r>
              <a:rPr lang="fr-FR" dirty="0"/>
              <a:t>sur un Control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Différents </a:t>
            </a:r>
            <a:r>
              <a:rPr lang="fr-FR" dirty="0" err="1"/>
              <a:t>events</a:t>
            </a:r>
            <a:r>
              <a:rPr lang="fr-FR" dirty="0"/>
              <a:t> en fonction de ce que l’on souhaite faire, </a:t>
            </a:r>
            <a:r>
              <a:rPr lang="fr-FR" b="1" dirty="0">
                <a:solidFill>
                  <a:schemeClr val="accent1"/>
                </a:solidFill>
              </a:rPr>
              <a:t>à quel moment </a:t>
            </a:r>
            <a:r>
              <a:rPr lang="fr-FR" dirty="0"/>
              <a:t>? </a:t>
            </a: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>
                <a:sym typeface="Wingdings" panose="05000000000000000000" pitchFamily="2" charset="2"/>
              </a:rPr>
              <a:t>Clic gauche, clic droit, double clic, passage du curseur de la souris…</a:t>
            </a:r>
            <a:endParaRPr lang="fr-FR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Utilisation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$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MonBouton.Add_MonEvent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({ ACTION })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$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MonBouton.Add_Click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({ #ACTION })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$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MonBouton.Add_MouseRightButtonDown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({ #ACTION })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$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MonBouton.Add_MouseDoubleClick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({ #ACTION })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$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MonBouton.Add_MouseEnter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({ #ACTION })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$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MonInterface.Add_Closing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({ #ACTION })</a:t>
            </a:r>
          </a:p>
          <a:p>
            <a:endParaRPr lang="fr-FR" dirty="0"/>
          </a:p>
          <a:p>
            <a:r>
              <a:rPr lang="fr-FR" b="1" dirty="0">
                <a:solidFill>
                  <a:schemeClr val="accent1"/>
                </a:solidFill>
              </a:rPr>
              <a:t>Où les trouver ?  </a:t>
            </a:r>
          </a:p>
          <a:p>
            <a:r>
              <a:rPr lang="fr-FR" dirty="0">
                <a:hlinkClick r:id="rId2"/>
              </a:rPr>
              <a:t>https://docs.microsoft.com/en-us/dotnet/api/system.windows.controls?view=netframework-4.7.2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Embed_ECCE" title="Icon of two chevron brackets around a backslash">
            <a:extLst>
              <a:ext uri="{FF2B5EF4-FFF2-40B4-BE49-F238E27FC236}">
                <a16:creationId xmlns:a16="http://schemas.microsoft.com/office/drawing/2014/main" id="{4D557A09-CFDC-3F4B-814F-61E257F29A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5994" y="3699212"/>
            <a:ext cx="418177" cy="35857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5629547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outils Metro Design</a:t>
            </a:r>
            <a:br>
              <a:rPr lang="fr-FR" dirty="0"/>
            </a:br>
            <a:r>
              <a:rPr lang="fr-FR" dirty="0"/>
              <a:t>en quelques clics…</a:t>
            </a:r>
          </a:p>
        </p:txBody>
      </p:sp>
    </p:spTree>
    <p:extLst>
      <p:ext uri="{BB962C8B-B14F-4D97-AF65-F5344CB8AC3E}">
        <p14:creationId xmlns:p14="http://schemas.microsoft.com/office/powerpoint/2010/main" val="388355504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90" y="176462"/>
            <a:ext cx="8389421" cy="60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0951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 </a:t>
            </a:r>
            <a:r>
              <a:rPr lang="fr-FR" dirty="0" err="1"/>
              <a:t>Mahapps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49422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Mahapps</a:t>
            </a:r>
            <a:r>
              <a:rPr lang="fr-FR" dirty="0"/>
              <a:t>, c’est quoi ?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455995" y="1882332"/>
            <a:ext cx="11306469" cy="288579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Créer par Paul Jenkins en 2011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But ? Apporter du Metro Design dans les interfaces utilisateurs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Maintenu par Jan </a:t>
            </a:r>
            <a:r>
              <a:rPr lang="fr-FR" dirty="0" err="1"/>
              <a:t>Karger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>
                <a:sym typeface="Wingdings" panose="05000000000000000000" pitchFamily="2" charset="2"/>
                <a:hlinkClick r:id="rId2"/>
              </a:rPr>
              <a:t>https://github.com/punker76</a:t>
            </a:r>
            <a:r>
              <a:rPr lang="fr-FR" dirty="0">
                <a:sym typeface="Wingdings" panose="05000000000000000000" pitchFamily="2" charset="2"/>
              </a:rPr>
              <a:t> </a:t>
            </a:r>
            <a:endParaRPr lang="fr-FR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Site web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>
                <a:sym typeface="Wingdings" panose="05000000000000000000" pitchFamily="2" charset="2"/>
                <a:hlinkClick r:id="rId3"/>
              </a:rPr>
              <a:t>https://mahapps.com/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>
                <a:sym typeface="Wingdings" panose="05000000000000000000" pitchFamily="2" charset="2"/>
              </a:rPr>
              <a:t>GitHub Repo  </a:t>
            </a:r>
            <a:r>
              <a:rPr lang="fr-FR" dirty="0">
                <a:sym typeface="Wingdings" panose="05000000000000000000" pitchFamily="2" charset="2"/>
                <a:hlinkClick r:id="rId4"/>
              </a:rPr>
              <a:t>https://github.com/MahApps/MahApps.Metro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fr-FR" dirty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				A quoi ca ressemble 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337" y="1646549"/>
            <a:ext cx="2384128" cy="2384128"/>
          </a:xfrm>
          <a:prstGeom prst="rect">
            <a:avLst/>
          </a:prstGeom>
        </p:spPr>
      </p:pic>
      <p:sp>
        <p:nvSpPr>
          <p:cNvPr id="6" name="zoom" title="Icon of a magnifying glass with a plus sign in it">
            <a:hlinkClick r:id="rId6" action="ppaction://hlinkfile"/>
            <a:extLst>
              <a:ext uri="{FF2B5EF4-FFF2-40B4-BE49-F238E27FC236}">
                <a16:creationId xmlns:a16="http://schemas.microsoft.com/office/drawing/2014/main" id="{1B5A424B-6B42-4055-9DEF-BB754DCC4A52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5068258" y="4946931"/>
            <a:ext cx="869281" cy="858767"/>
          </a:xfrm>
          <a:custGeom>
            <a:avLst/>
            <a:gdLst>
              <a:gd name="T0" fmla="*/ 120 w 343"/>
              <a:gd name="T1" fmla="*/ 111 h 338"/>
              <a:gd name="T2" fmla="*/ 231 w 343"/>
              <a:gd name="T3" fmla="*/ 0 h 338"/>
              <a:gd name="T4" fmla="*/ 343 w 343"/>
              <a:gd name="T5" fmla="*/ 111 h 338"/>
              <a:gd name="T6" fmla="*/ 231 w 343"/>
              <a:gd name="T7" fmla="*/ 223 h 338"/>
              <a:gd name="T8" fmla="*/ 120 w 343"/>
              <a:gd name="T9" fmla="*/ 111 h 338"/>
              <a:gd name="T10" fmla="*/ 152 w 343"/>
              <a:gd name="T11" fmla="*/ 189 h 338"/>
              <a:gd name="T12" fmla="*/ 0 w 343"/>
              <a:gd name="T13" fmla="*/ 338 h 338"/>
              <a:gd name="T14" fmla="*/ 231 w 343"/>
              <a:gd name="T15" fmla="*/ 64 h 338"/>
              <a:gd name="T16" fmla="*/ 231 w 343"/>
              <a:gd name="T17" fmla="*/ 159 h 338"/>
              <a:gd name="T18" fmla="*/ 279 w 343"/>
              <a:gd name="T19" fmla="*/ 111 h 338"/>
              <a:gd name="T20" fmla="*/ 184 w 343"/>
              <a:gd name="T21" fmla="*/ 111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3" h="338">
                <a:moveTo>
                  <a:pt x="120" y="111"/>
                </a:moveTo>
                <a:cubicBezTo>
                  <a:pt x="120" y="50"/>
                  <a:pt x="170" y="0"/>
                  <a:pt x="231" y="0"/>
                </a:cubicBezTo>
                <a:cubicBezTo>
                  <a:pt x="293" y="0"/>
                  <a:pt x="343" y="50"/>
                  <a:pt x="343" y="111"/>
                </a:cubicBezTo>
                <a:cubicBezTo>
                  <a:pt x="343" y="173"/>
                  <a:pt x="293" y="223"/>
                  <a:pt x="231" y="223"/>
                </a:cubicBezTo>
                <a:cubicBezTo>
                  <a:pt x="170" y="223"/>
                  <a:pt x="120" y="173"/>
                  <a:pt x="120" y="111"/>
                </a:cubicBezTo>
                <a:close/>
                <a:moveTo>
                  <a:pt x="152" y="189"/>
                </a:moveTo>
                <a:cubicBezTo>
                  <a:pt x="0" y="338"/>
                  <a:pt x="0" y="338"/>
                  <a:pt x="0" y="338"/>
                </a:cubicBezTo>
                <a:moveTo>
                  <a:pt x="231" y="64"/>
                </a:moveTo>
                <a:cubicBezTo>
                  <a:pt x="231" y="159"/>
                  <a:pt x="231" y="159"/>
                  <a:pt x="231" y="159"/>
                </a:cubicBezTo>
                <a:moveTo>
                  <a:pt x="279" y="111"/>
                </a:moveTo>
                <a:cubicBezTo>
                  <a:pt x="184" y="111"/>
                  <a:pt x="184" y="111"/>
                  <a:pt x="184" y="111"/>
                </a:cubicBezTo>
              </a:path>
            </a:pathLst>
          </a:custGeom>
          <a:noFill/>
          <a:ln w="38100" cap="sq">
            <a:solidFill>
              <a:srgbClr val="87B51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338025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de base, avec </a:t>
            </a:r>
            <a:r>
              <a:rPr lang="fr-FR" dirty="0" err="1"/>
              <a:t>Mahapps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455995" y="1882332"/>
            <a:ext cx="11306469" cy="122079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Interface basique en WPF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Avec différents </a:t>
            </a:r>
            <a:r>
              <a:rPr lang="fr-FR" dirty="0" err="1"/>
              <a:t>Controls</a:t>
            </a:r>
            <a:r>
              <a:rPr lang="fr-FR" dirty="0"/>
              <a:t>, les plus utilisés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Nous allons l’updater avec le thème </a:t>
            </a:r>
            <a:r>
              <a:rPr lang="fr-FR" dirty="0" err="1"/>
              <a:t>Mahapps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245" y="1020374"/>
            <a:ext cx="2897435" cy="4817252"/>
          </a:xfrm>
          <a:prstGeom prst="rect">
            <a:avLst/>
          </a:prstGeom>
        </p:spPr>
      </p:pic>
      <p:pic>
        <p:nvPicPr>
          <p:cNvPr id="6" name="Image 7">
            <a:extLst>
              <a:ext uri="{FF2B5EF4-FFF2-40B4-BE49-F238E27FC236}">
                <a16:creationId xmlns:a16="http://schemas.microsoft.com/office/drawing/2014/main" id="{EB80E932-3560-4A6F-8451-8D111AC3E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847" y="1020374"/>
            <a:ext cx="2823906" cy="48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83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dans notre projet – Partie XAML ?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5994" y="1544479"/>
            <a:ext cx="11306469" cy="6558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Ajout d’une ligne dans balise </a:t>
            </a:r>
            <a:r>
              <a:rPr lang="fr-FR" dirty="0" err="1"/>
              <a:t>Window</a:t>
            </a:r>
            <a:endParaRPr lang="fr-FR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Ajout d’un bloc </a:t>
            </a:r>
            <a:r>
              <a:rPr lang="fr-FR" b="1" dirty="0" err="1">
                <a:solidFill>
                  <a:schemeClr val="accent1"/>
                </a:solidFill>
              </a:rPr>
              <a:t>resources</a:t>
            </a:r>
            <a:r>
              <a:rPr lang="fr-FR" dirty="0"/>
              <a:t>, permettant customisation globale de l’interface</a:t>
            </a:r>
          </a:p>
        </p:txBody>
      </p:sp>
      <p:pic>
        <p:nvPicPr>
          <p:cNvPr id="6" name="Picture 41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67" y="3387074"/>
            <a:ext cx="9688629" cy="1924750"/>
          </a:xfrm>
          <a:prstGeom prst="rect">
            <a:avLst/>
          </a:prstGeom>
        </p:spPr>
      </p:pic>
      <p:pic>
        <p:nvPicPr>
          <p:cNvPr id="9" name="Picture 10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64" y="2455090"/>
            <a:ext cx="9994232" cy="356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06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dans notre projet – Partie PS1 ?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5994" y="1544479"/>
            <a:ext cx="11306469" cy="176965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 err="1"/>
              <a:t>Assembly</a:t>
            </a:r>
            <a:r>
              <a:rPr lang="fr-FR" dirty="0"/>
              <a:t> à ajouter comme pour </a:t>
            </a:r>
            <a:r>
              <a:rPr lang="fr-FR" dirty="0" err="1"/>
              <a:t>presentationframework</a:t>
            </a:r>
            <a:r>
              <a:rPr lang="fr-FR" dirty="0"/>
              <a:t>, MahApps.Metro.dll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DLL à récupérer sur </a:t>
            </a:r>
            <a:r>
              <a:rPr lang="fr-FR" dirty="0" err="1"/>
              <a:t>Github</a:t>
            </a:r>
            <a:r>
              <a:rPr lang="fr-FR" dirty="0"/>
              <a:t> ou dans son projet VS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En utilisant la ligne suivante :</a:t>
            </a:r>
          </a:p>
          <a:p>
            <a:endParaRPr lang="fr-FR" dirty="0"/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[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System.Reflection.Assembly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]::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LoadFrom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assembly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\MahApps.Metro.dll') | out-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564" y="3835045"/>
            <a:ext cx="1965327" cy="1965327"/>
          </a:xfrm>
          <a:prstGeom prst="rect">
            <a:avLst/>
          </a:prstGeom>
        </p:spPr>
      </p:pic>
      <p:sp>
        <p:nvSpPr>
          <p:cNvPr id="6" name="Embed_ECCE" title="Icon of two chevron brackets around a backslash">
            <a:extLst>
              <a:ext uri="{FF2B5EF4-FFF2-40B4-BE49-F238E27FC236}">
                <a16:creationId xmlns:a16="http://schemas.microsoft.com/office/drawing/2014/main" id="{13B4AE6A-B1F0-1947-8E00-B87B61EC2C1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5994" y="2955561"/>
            <a:ext cx="418177" cy="35857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3023448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Nouvelle couleur en une minute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5994" y="1731888"/>
            <a:ext cx="11306469" cy="265604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Possibilité de changer rapidement la couleur des </a:t>
            </a:r>
            <a:r>
              <a:rPr lang="fr-FR" dirty="0" err="1"/>
              <a:t>Controls</a:t>
            </a:r>
            <a:r>
              <a:rPr lang="fr-FR" dirty="0"/>
              <a:t>  </a:t>
            </a:r>
            <a:r>
              <a:rPr lang="fr-FR" b="1" dirty="0">
                <a:solidFill>
                  <a:schemeClr val="accent1"/>
                </a:solidFill>
              </a:rPr>
              <a:t>en un clic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Modifier la valeur de la ligne ci-dessous </a:t>
            </a:r>
            <a:r>
              <a:rPr lang="fr-FR" dirty="0">
                <a:sym typeface="Wingdings" panose="05000000000000000000" pitchFamily="2" charset="2"/>
              </a:rPr>
              <a:t></a:t>
            </a:r>
            <a:r>
              <a:rPr lang="fr-FR" dirty="0"/>
              <a:t> </a:t>
            </a:r>
            <a:r>
              <a:rPr lang="fr-FR" i="1" dirty="0"/>
              <a:t>Cobalt &gt; </a:t>
            </a:r>
            <a:r>
              <a:rPr lang="fr-FR" i="1" dirty="0" err="1"/>
              <a:t>Red</a:t>
            </a:r>
            <a:r>
              <a:rPr lang="fr-FR" i="1" dirty="0"/>
              <a:t> &gt; Pink</a:t>
            </a:r>
          </a:p>
          <a:p>
            <a:endParaRPr lang="fr-FR" i="1" dirty="0"/>
          </a:p>
          <a:p>
            <a:pPr>
              <a:lnSpc>
                <a:spcPct val="100000"/>
              </a:lnSpc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&lt;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ResourceDictionary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Source="pack://application:,,,/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MahApps.Metro;component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/Styles/Accents/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Cobalt.xaml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"/&gt;</a:t>
            </a:r>
          </a:p>
          <a:p>
            <a:pPr>
              <a:lnSpc>
                <a:spcPct val="100000"/>
              </a:lnSpc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&lt;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ResourceDictionary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Source="pack://application:,,,/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MahApps.Metro;component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/Styles/Accents/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Red.xaml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"/&gt;</a:t>
            </a:r>
          </a:p>
          <a:p>
            <a:pPr>
              <a:lnSpc>
                <a:spcPct val="100000"/>
              </a:lnSpc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&lt;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ResourceDictionary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Source="pack://application:,,,/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MahApps.Metro;component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/Styles/Accents/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Pink.xaml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"/&gt;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26" y="3840110"/>
            <a:ext cx="8356106" cy="2256542"/>
          </a:xfrm>
          <a:prstGeom prst="rect">
            <a:avLst/>
          </a:prstGeom>
        </p:spPr>
      </p:pic>
      <p:sp>
        <p:nvSpPr>
          <p:cNvPr id="11" name="Stopwatch_E916" title="Icon of a stopwatch">
            <a:extLst/>
          </p:cNvPr>
          <p:cNvSpPr>
            <a:spLocks noChangeAspect="1" noEditPoints="1"/>
          </p:cNvSpPr>
          <p:nvPr/>
        </p:nvSpPr>
        <p:spPr bwMode="auto">
          <a:xfrm>
            <a:off x="10123836" y="1633274"/>
            <a:ext cx="753626" cy="869666"/>
          </a:xfrm>
          <a:custGeom>
            <a:avLst/>
            <a:gdLst>
              <a:gd name="T0" fmla="*/ 3250 w 3250"/>
              <a:gd name="T1" fmla="*/ 2125 h 3750"/>
              <a:gd name="T2" fmla="*/ 1625 w 3250"/>
              <a:gd name="T3" fmla="*/ 3750 h 3750"/>
              <a:gd name="T4" fmla="*/ 0 w 3250"/>
              <a:gd name="T5" fmla="*/ 2125 h 3750"/>
              <a:gd name="T6" fmla="*/ 1625 w 3250"/>
              <a:gd name="T7" fmla="*/ 500 h 3750"/>
              <a:gd name="T8" fmla="*/ 3250 w 3250"/>
              <a:gd name="T9" fmla="*/ 2125 h 3750"/>
              <a:gd name="T10" fmla="*/ 1500 w 3250"/>
              <a:gd name="T11" fmla="*/ 1125 h 3750"/>
              <a:gd name="T12" fmla="*/ 1500 w 3250"/>
              <a:gd name="T13" fmla="*/ 2250 h 3750"/>
              <a:gd name="T14" fmla="*/ 2375 w 3250"/>
              <a:gd name="T15" fmla="*/ 2250 h 3750"/>
              <a:gd name="T16" fmla="*/ 875 w 3250"/>
              <a:gd name="T17" fmla="*/ 0 h 3750"/>
              <a:gd name="T18" fmla="*/ 2125 w 3250"/>
              <a:gd name="T19" fmla="*/ 0 h 3750"/>
              <a:gd name="T20" fmla="*/ 1500 w 3250"/>
              <a:gd name="T21" fmla="*/ 500 h 3750"/>
              <a:gd name="T22" fmla="*/ 1500 w 3250"/>
              <a:gd name="T23" fmla="*/ 0 h 3750"/>
              <a:gd name="T24" fmla="*/ 2643 w 3250"/>
              <a:gd name="T25" fmla="*/ 857 h 3750"/>
              <a:gd name="T26" fmla="*/ 3125 w 3250"/>
              <a:gd name="T27" fmla="*/ 3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50" h="3750">
                <a:moveTo>
                  <a:pt x="3250" y="2125"/>
                </a:moveTo>
                <a:cubicBezTo>
                  <a:pt x="3250" y="3022"/>
                  <a:pt x="2522" y="3750"/>
                  <a:pt x="1625" y="3750"/>
                </a:cubicBezTo>
                <a:cubicBezTo>
                  <a:pt x="728" y="3750"/>
                  <a:pt x="0" y="3022"/>
                  <a:pt x="0" y="2125"/>
                </a:cubicBezTo>
                <a:cubicBezTo>
                  <a:pt x="0" y="1228"/>
                  <a:pt x="728" y="500"/>
                  <a:pt x="1625" y="500"/>
                </a:cubicBezTo>
                <a:cubicBezTo>
                  <a:pt x="2522" y="500"/>
                  <a:pt x="3250" y="1228"/>
                  <a:pt x="3250" y="2125"/>
                </a:cubicBezTo>
                <a:close/>
                <a:moveTo>
                  <a:pt x="1500" y="1125"/>
                </a:moveTo>
                <a:cubicBezTo>
                  <a:pt x="1500" y="2250"/>
                  <a:pt x="1500" y="2250"/>
                  <a:pt x="1500" y="2250"/>
                </a:cubicBezTo>
                <a:cubicBezTo>
                  <a:pt x="2375" y="2250"/>
                  <a:pt x="2375" y="2250"/>
                  <a:pt x="2375" y="2250"/>
                </a:cubicBezTo>
                <a:moveTo>
                  <a:pt x="875" y="0"/>
                </a:moveTo>
                <a:cubicBezTo>
                  <a:pt x="2125" y="0"/>
                  <a:pt x="2125" y="0"/>
                  <a:pt x="2125" y="0"/>
                </a:cubicBezTo>
                <a:moveTo>
                  <a:pt x="1500" y="500"/>
                </a:moveTo>
                <a:cubicBezTo>
                  <a:pt x="1500" y="0"/>
                  <a:pt x="1500" y="0"/>
                  <a:pt x="1500" y="0"/>
                </a:cubicBezTo>
                <a:moveTo>
                  <a:pt x="2643" y="857"/>
                </a:moveTo>
                <a:cubicBezTo>
                  <a:pt x="3125" y="375"/>
                  <a:pt x="3125" y="375"/>
                  <a:pt x="3125" y="375"/>
                </a:cubicBezTo>
              </a:path>
            </a:pathLst>
          </a:custGeom>
          <a:noFill/>
          <a:ln w="28575" cap="sq">
            <a:solidFill>
              <a:srgbClr val="87B51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6" name="Embed_ECCE" title="Icon of two chevron brackets around a backslash">
            <a:extLst>
              <a:ext uri="{FF2B5EF4-FFF2-40B4-BE49-F238E27FC236}">
                <a16:creationId xmlns:a16="http://schemas.microsoft.com/office/drawing/2014/main" id="{869444C3-792A-6C47-ADD6-DE85BC230B5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5994" y="3067768"/>
            <a:ext cx="418177" cy="35857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9032948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nouvelles couleurs rapidement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2" y="1496516"/>
            <a:ext cx="2523450" cy="4304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726" y="1496516"/>
            <a:ext cx="2523450" cy="430470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074" y="1496516"/>
            <a:ext cx="2523450" cy="43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091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ED989FC2-4EC4-4C68-89F0-AABA71FF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suis-je ?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/>
          </p:nvPr>
        </p:nvSpPr>
        <p:spPr>
          <a:xfrm>
            <a:off x="455993" y="1577835"/>
            <a:ext cx="11306469" cy="655885"/>
          </a:xfrm>
        </p:spPr>
        <p:txBody>
          <a:bodyPr/>
          <a:lstStyle/>
          <a:p>
            <a:r>
              <a:rPr lang="fr-FR" b="1" dirty="0"/>
              <a:t>Damien VAN ROBAEYS</a:t>
            </a:r>
          </a:p>
          <a:p>
            <a:r>
              <a:rPr lang="fr-FR" dirty="0"/>
              <a:t>Ingénieur systèmes chez Metsys</a:t>
            </a:r>
          </a:p>
        </p:txBody>
      </p:sp>
      <p:pic>
        <p:nvPicPr>
          <p:cNvPr id="5" name="Espace réservé pour une image  4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24539"/>
          <a:stretch/>
        </p:blipFill>
        <p:spPr>
          <a:xfrm>
            <a:off x="6226235" y="-16495"/>
            <a:ext cx="5965765" cy="6868130"/>
          </a:xfr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41200FF6-5131-4876-9F44-8958908B3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9842" y="5905501"/>
            <a:ext cx="5962158" cy="952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2860F3-5840-4C42-A945-3069B7493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842" y="6277478"/>
            <a:ext cx="16824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>
                <a:ln>
                  <a:noFill/>
                </a:ln>
                <a:solidFill>
                  <a:srgbClr val="87B519"/>
                </a:solidFill>
                <a:effectLst/>
                <a:latin typeface="Segoe UI" panose="020B0502040204020203" pitchFamily="34" charset="0"/>
              </a:rPr>
              <a:t>#experiences18</a:t>
            </a:r>
            <a:endParaRPr kumimoji="0" lang="fr-FR" altLang="fr-FR" sz="1800" b="1" i="0" u="none" strike="noStrike" cap="none" normalizeH="0" baseline="0">
              <a:ln>
                <a:noFill/>
              </a:ln>
              <a:solidFill>
                <a:srgbClr val="87B519"/>
              </a:solidFill>
              <a:effectLst/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16" y="4924302"/>
            <a:ext cx="2507380" cy="923925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88" y="4915989"/>
            <a:ext cx="1838528" cy="919264"/>
          </a:xfrm>
          <a:prstGeom prst="rect">
            <a:avLst/>
          </a:prstGeom>
        </p:spPr>
      </p:pic>
      <p:sp>
        <p:nvSpPr>
          <p:cNvPr id="25" name="Espace réservé du texte 12"/>
          <p:cNvSpPr>
            <a:spLocks noGrp="1"/>
          </p:cNvSpPr>
          <p:nvPr>
            <p:ph type="body" sz="quarter" idx="10"/>
          </p:nvPr>
        </p:nvSpPr>
        <p:spPr>
          <a:xfrm>
            <a:off x="455993" y="2681115"/>
            <a:ext cx="11306469" cy="1760225"/>
          </a:xfrm>
        </p:spPr>
        <p:txBody>
          <a:bodyPr/>
          <a:lstStyle/>
          <a:p>
            <a:r>
              <a:rPr lang="fr-FR" dirty="0">
                <a:hlinkClick r:id="rId7"/>
              </a:rPr>
              <a:t>http://www.systanddeploy.com/</a:t>
            </a:r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syst_and_deploy</a:t>
            </a:r>
            <a:endParaRPr lang="fr-FR" dirty="0"/>
          </a:p>
          <a:p>
            <a:r>
              <a:rPr lang="fr-FR" dirty="0"/>
              <a:t>Damien.vanrobaeys@gmail.com</a:t>
            </a:r>
          </a:p>
          <a:p>
            <a:endParaRPr lang="fr-FR" dirty="0"/>
          </a:p>
          <a:p>
            <a:r>
              <a:rPr lang="fr-FR" dirty="0"/>
              <a:t>MVP Cloud &amp; Datacenter Management</a:t>
            </a:r>
          </a:p>
        </p:txBody>
      </p:sp>
    </p:spTree>
    <p:extLst>
      <p:ext uri="{BB962C8B-B14F-4D97-AF65-F5344CB8AC3E}">
        <p14:creationId xmlns:p14="http://schemas.microsoft.com/office/powerpoint/2010/main" val="244576519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Nouveau thème en une minute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5994" y="1731888"/>
            <a:ext cx="11306469" cy="238475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Possibilité de changer rapidement le thème global de l’interface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Modifier la valeur de la ligne ci-dessous </a:t>
            </a:r>
            <a:r>
              <a:rPr lang="fr-FR" dirty="0">
                <a:sym typeface="Wingdings" panose="05000000000000000000" pitchFamily="2" charset="2"/>
              </a:rPr>
              <a:t></a:t>
            </a:r>
            <a:r>
              <a:rPr lang="fr-FR" dirty="0"/>
              <a:t> </a:t>
            </a:r>
            <a:r>
              <a:rPr lang="fr-FR" b="1" i="1" dirty="0" err="1">
                <a:solidFill>
                  <a:schemeClr val="accent1"/>
                </a:solidFill>
              </a:rPr>
              <a:t>BaseLight</a:t>
            </a:r>
            <a:r>
              <a:rPr lang="fr-FR" i="1" dirty="0"/>
              <a:t> OU </a:t>
            </a:r>
            <a:r>
              <a:rPr lang="fr-FR" b="1" i="1" dirty="0" err="1">
                <a:solidFill>
                  <a:schemeClr val="accent1"/>
                </a:solidFill>
              </a:rPr>
              <a:t>Basedark</a:t>
            </a:r>
            <a:endParaRPr lang="fr-FR" b="1" i="1" dirty="0">
              <a:solidFill>
                <a:schemeClr val="accent1"/>
              </a:solidFill>
            </a:endParaRPr>
          </a:p>
          <a:p>
            <a:endParaRPr lang="fr-FR" sz="2745" b="1" i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&lt;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ResourceDictionary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Source="pack://application:,,,/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MahApps.Metro;component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/Styles/Accents/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BaseLight.xaml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"/&gt;</a:t>
            </a:r>
          </a:p>
          <a:p>
            <a:pPr>
              <a:lnSpc>
                <a:spcPct val="100000"/>
              </a:lnSpc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&lt;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ResourceDictionary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Source="pack://application:,,,/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MahApps.Metro;component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/Styles/Accents/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BaseDark.xaml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"/&gt;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25" y="3615666"/>
            <a:ext cx="8356106" cy="2256542"/>
          </a:xfrm>
          <a:prstGeom prst="rect">
            <a:avLst/>
          </a:prstGeom>
        </p:spPr>
      </p:pic>
      <p:sp>
        <p:nvSpPr>
          <p:cNvPr id="6" name="Stopwatch_E916" title="Icon of a stopwatch">
            <a:extLst/>
          </p:cNvPr>
          <p:cNvSpPr>
            <a:spLocks noChangeAspect="1" noEditPoints="1"/>
          </p:cNvSpPr>
          <p:nvPr/>
        </p:nvSpPr>
        <p:spPr bwMode="auto">
          <a:xfrm>
            <a:off x="8647962" y="1428402"/>
            <a:ext cx="753626" cy="869666"/>
          </a:xfrm>
          <a:custGeom>
            <a:avLst/>
            <a:gdLst>
              <a:gd name="T0" fmla="*/ 3250 w 3250"/>
              <a:gd name="T1" fmla="*/ 2125 h 3750"/>
              <a:gd name="T2" fmla="*/ 1625 w 3250"/>
              <a:gd name="T3" fmla="*/ 3750 h 3750"/>
              <a:gd name="T4" fmla="*/ 0 w 3250"/>
              <a:gd name="T5" fmla="*/ 2125 h 3750"/>
              <a:gd name="T6" fmla="*/ 1625 w 3250"/>
              <a:gd name="T7" fmla="*/ 500 h 3750"/>
              <a:gd name="T8" fmla="*/ 3250 w 3250"/>
              <a:gd name="T9" fmla="*/ 2125 h 3750"/>
              <a:gd name="T10" fmla="*/ 1500 w 3250"/>
              <a:gd name="T11" fmla="*/ 1125 h 3750"/>
              <a:gd name="T12" fmla="*/ 1500 w 3250"/>
              <a:gd name="T13" fmla="*/ 2250 h 3750"/>
              <a:gd name="T14" fmla="*/ 2375 w 3250"/>
              <a:gd name="T15" fmla="*/ 2250 h 3750"/>
              <a:gd name="T16" fmla="*/ 875 w 3250"/>
              <a:gd name="T17" fmla="*/ 0 h 3750"/>
              <a:gd name="T18" fmla="*/ 2125 w 3250"/>
              <a:gd name="T19" fmla="*/ 0 h 3750"/>
              <a:gd name="T20" fmla="*/ 1500 w 3250"/>
              <a:gd name="T21" fmla="*/ 500 h 3750"/>
              <a:gd name="T22" fmla="*/ 1500 w 3250"/>
              <a:gd name="T23" fmla="*/ 0 h 3750"/>
              <a:gd name="T24" fmla="*/ 2643 w 3250"/>
              <a:gd name="T25" fmla="*/ 857 h 3750"/>
              <a:gd name="T26" fmla="*/ 3125 w 3250"/>
              <a:gd name="T27" fmla="*/ 3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50" h="3750">
                <a:moveTo>
                  <a:pt x="3250" y="2125"/>
                </a:moveTo>
                <a:cubicBezTo>
                  <a:pt x="3250" y="3022"/>
                  <a:pt x="2522" y="3750"/>
                  <a:pt x="1625" y="3750"/>
                </a:cubicBezTo>
                <a:cubicBezTo>
                  <a:pt x="728" y="3750"/>
                  <a:pt x="0" y="3022"/>
                  <a:pt x="0" y="2125"/>
                </a:cubicBezTo>
                <a:cubicBezTo>
                  <a:pt x="0" y="1228"/>
                  <a:pt x="728" y="500"/>
                  <a:pt x="1625" y="500"/>
                </a:cubicBezTo>
                <a:cubicBezTo>
                  <a:pt x="2522" y="500"/>
                  <a:pt x="3250" y="1228"/>
                  <a:pt x="3250" y="2125"/>
                </a:cubicBezTo>
                <a:close/>
                <a:moveTo>
                  <a:pt x="1500" y="1125"/>
                </a:moveTo>
                <a:cubicBezTo>
                  <a:pt x="1500" y="2250"/>
                  <a:pt x="1500" y="2250"/>
                  <a:pt x="1500" y="2250"/>
                </a:cubicBezTo>
                <a:cubicBezTo>
                  <a:pt x="2375" y="2250"/>
                  <a:pt x="2375" y="2250"/>
                  <a:pt x="2375" y="2250"/>
                </a:cubicBezTo>
                <a:moveTo>
                  <a:pt x="875" y="0"/>
                </a:moveTo>
                <a:cubicBezTo>
                  <a:pt x="2125" y="0"/>
                  <a:pt x="2125" y="0"/>
                  <a:pt x="2125" y="0"/>
                </a:cubicBezTo>
                <a:moveTo>
                  <a:pt x="1500" y="500"/>
                </a:moveTo>
                <a:cubicBezTo>
                  <a:pt x="1500" y="0"/>
                  <a:pt x="1500" y="0"/>
                  <a:pt x="1500" y="0"/>
                </a:cubicBezTo>
                <a:moveTo>
                  <a:pt x="2643" y="857"/>
                </a:moveTo>
                <a:cubicBezTo>
                  <a:pt x="3125" y="375"/>
                  <a:pt x="3125" y="375"/>
                  <a:pt x="3125" y="375"/>
                </a:cubicBezTo>
              </a:path>
            </a:pathLst>
          </a:custGeom>
          <a:noFill/>
          <a:ln w="28575" cap="sq">
            <a:solidFill>
              <a:srgbClr val="87B51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7" name="Embed_ECCE" title="Icon of two chevron brackets around a backslash">
            <a:extLst>
              <a:ext uri="{FF2B5EF4-FFF2-40B4-BE49-F238E27FC236}">
                <a16:creationId xmlns:a16="http://schemas.microsoft.com/office/drawing/2014/main" id="{AE895BD1-B5C0-C446-96B9-F98C9AAE24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4583" y="2924265"/>
            <a:ext cx="418177" cy="35857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8262167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nouveau thème rapidement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11" y="1496516"/>
            <a:ext cx="2523450" cy="4304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951" y="1496515"/>
            <a:ext cx="2523450" cy="430470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849" y="1496517"/>
            <a:ext cx="2523450" cy="430470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053" y="1499056"/>
            <a:ext cx="2521960" cy="430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389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effets </a:t>
            </a:r>
            <a:br>
              <a:rPr lang="fr-FR" dirty="0"/>
            </a:br>
            <a:r>
              <a:rPr lang="fr-FR" dirty="0"/>
              <a:t>en mode Windows 10</a:t>
            </a:r>
          </a:p>
        </p:txBody>
      </p:sp>
    </p:spTree>
    <p:extLst>
      <p:ext uri="{BB962C8B-B14F-4D97-AF65-F5344CB8AC3E}">
        <p14:creationId xmlns:p14="http://schemas.microsoft.com/office/powerpoint/2010/main" val="392849951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052BB2-2C83-4B04-A1DE-D4770C0A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Le Flyout</a:t>
            </a:r>
            <a:endParaRPr lang="fr-FR" sz="2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6E235E-D8F5-4F9A-B571-4D7EF94CE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882332"/>
            <a:ext cx="11306469" cy="107106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Un Design Windows 10, look du </a:t>
            </a:r>
            <a:r>
              <a:rPr lang="en-US" sz="2000" dirty="0" err="1"/>
              <a:t>clic</a:t>
            </a:r>
            <a:r>
              <a:rPr lang="en-US" sz="2000" dirty="0"/>
              <a:t> sur Menu </a:t>
            </a:r>
            <a:r>
              <a:rPr lang="en-US" sz="2000" dirty="0" err="1"/>
              <a:t>démarrer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/>
              <a:t>S’active</a:t>
            </a:r>
            <a:r>
              <a:rPr lang="en-US" sz="2000" dirty="0"/>
              <a:t> via un bouton par </a:t>
            </a:r>
            <a:r>
              <a:rPr lang="en-US" sz="2000" dirty="0" err="1"/>
              <a:t>exemple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>
                <a:solidFill>
                  <a:srgbClr val="737373"/>
                </a:solidFill>
                <a:sym typeface="Wingdings" panose="05000000000000000000" pitchFamily="2" charset="2"/>
              </a:rPr>
              <a:t>$</a:t>
            </a:r>
            <a:r>
              <a:rPr lang="en-US" sz="2000" dirty="0" err="1">
                <a:solidFill>
                  <a:srgbClr val="737373"/>
                </a:solidFill>
                <a:sym typeface="Wingdings" panose="05000000000000000000" pitchFamily="2" charset="2"/>
              </a:rPr>
              <a:t>Flyout.IsOpen</a:t>
            </a:r>
            <a:r>
              <a:rPr lang="en-US" sz="2000" dirty="0">
                <a:solidFill>
                  <a:srgbClr val="737373"/>
                </a:solidFill>
                <a:sym typeface="Wingdings" panose="05000000000000000000" pitchFamily="2" charset="2"/>
              </a:rPr>
              <a:t> = $True / $False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sym typeface="Wingdings" panose="05000000000000000000" pitchFamily="2" charset="2"/>
              </a:rPr>
              <a:t>Permet</a:t>
            </a:r>
            <a:r>
              <a:rPr lang="en-US" sz="2000" dirty="0">
                <a:sym typeface="Wingdings" panose="05000000000000000000" pitchFamily="2" charset="2"/>
              </a:rPr>
              <a:t> par </a:t>
            </a:r>
            <a:r>
              <a:rPr lang="en-US" sz="2000" dirty="0" err="1">
                <a:sym typeface="Wingdings" panose="05000000000000000000" pitchFamily="2" charset="2"/>
              </a:rPr>
              <a:t>exemple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d’afficher</a:t>
            </a:r>
            <a:r>
              <a:rPr lang="en-US" sz="2000" dirty="0">
                <a:sym typeface="Wingdings" panose="05000000000000000000" pitchFamily="2" charset="2"/>
              </a:rPr>
              <a:t> des </a:t>
            </a:r>
            <a:r>
              <a:rPr lang="en-US" sz="2000" dirty="0" err="1">
                <a:sym typeface="Wingdings" panose="05000000000000000000" pitchFamily="2" charset="2"/>
              </a:rPr>
              <a:t>propriétés</a:t>
            </a:r>
            <a:endParaRPr lang="en-US" sz="2000" dirty="0">
              <a:sym typeface="Wingdings" panose="05000000000000000000" pitchFamily="2" charset="2"/>
            </a:endParaRP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21" y="3570316"/>
            <a:ext cx="9128290" cy="1573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FF263-28DF-468B-BAE8-629979AFB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612" y="1145138"/>
            <a:ext cx="2905132" cy="254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2182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052BB2-2C83-4B04-A1DE-D4770C0A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Les Dialogs</a:t>
            </a:r>
            <a:endParaRPr lang="fr-FR" sz="28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6E235E-D8F5-4F9A-B571-4D7EF94CE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479996"/>
            <a:ext cx="11306469" cy="107106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/>
              <a:t>Remplace</a:t>
            </a:r>
            <a:r>
              <a:rPr lang="en-US" sz="2000" dirty="0"/>
              <a:t> les </a:t>
            </a:r>
            <a:r>
              <a:rPr lang="en-US" sz="2000" dirty="0" err="1"/>
              <a:t>vieux</a:t>
            </a:r>
            <a:r>
              <a:rPr lang="en-US" sz="2000" dirty="0"/>
              <a:t> message box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Via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MahApps.Metro.Controls.Dialogs.DialogManager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/>
              <a:t>Plusieurs</a:t>
            </a:r>
            <a:r>
              <a:rPr lang="en-US" sz="2000" dirty="0"/>
              <a:t> types : Dialog simple, authentication,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377FB-7DD3-4B1C-B130-571653393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18" y="3007489"/>
            <a:ext cx="3268624" cy="2733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379AB-ED7D-4F62-B738-8DFE09E9B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540" y="3007820"/>
            <a:ext cx="3400809" cy="2870408"/>
          </a:xfrm>
          <a:prstGeom prst="rect">
            <a:avLst/>
          </a:prstGeom>
        </p:spPr>
      </p:pic>
      <p:pic>
        <p:nvPicPr>
          <p:cNvPr id="8" name="Picture 19">
            <a:extLst>
              <a:ext uri="{FF2B5EF4-FFF2-40B4-BE49-F238E27FC236}">
                <a16:creationId xmlns:a16="http://schemas.microsoft.com/office/drawing/2014/main" id="{37AAC2A6-9668-4845-B1C9-15FB982E4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94" y="3007489"/>
            <a:ext cx="3432405" cy="287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38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démos rapides</a:t>
            </a:r>
          </a:p>
        </p:txBody>
      </p:sp>
    </p:spTree>
    <p:extLst>
      <p:ext uri="{BB962C8B-B14F-4D97-AF65-F5344CB8AC3E}">
        <p14:creationId xmlns:p14="http://schemas.microsoft.com/office/powerpoint/2010/main" val="205013769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démos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455995" y="1882334"/>
            <a:ext cx="11306469" cy="214834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Les </a:t>
            </a:r>
            <a:r>
              <a:rPr lang="fr-FR" dirty="0" err="1"/>
              <a:t>events</a:t>
            </a:r>
            <a:r>
              <a:rPr lang="fr-FR" dirty="0"/>
              <a:t> en démos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Update d’une interface simple en Metro Design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Barre de progression au look Windows 10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 err="1"/>
              <a:t>Fake</a:t>
            </a:r>
            <a:r>
              <a:rPr lang="fr-FR" dirty="0"/>
              <a:t> Windows 10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Quick AD Support: analyse utilisateur et ordinateur Active Directory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500135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Liens intéressants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455995" y="1882332"/>
            <a:ext cx="11306469" cy="8038163"/>
          </a:xfrm>
        </p:spPr>
        <p:txBody>
          <a:bodyPr/>
          <a:lstStyle/>
          <a:p>
            <a:pPr marL="342900" indent="-342900">
              <a:buFont typeface="Wingdings" pitchFamily="2" charset="2"/>
              <a:buChar char="v"/>
            </a:pPr>
            <a:r>
              <a:rPr lang="fr-FR" dirty="0">
                <a:solidFill>
                  <a:srgbClr val="2F2F2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http://www.powershell-wpf.com/</a:t>
            </a:r>
            <a:r>
              <a:rPr lang="fr-FR" dirty="0">
                <a:solidFill>
                  <a:srgbClr val="2F2F2F"/>
                </a:solidFill>
              </a:rPr>
              <a:t>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fr-FR" dirty="0">
                <a:solidFill>
                  <a:srgbClr val="2F2F2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https://www.facebook.com/groups/PowershellGUI/</a:t>
            </a:r>
            <a:r>
              <a:rPr lang="fr-FR" dirty="0">
                <a:solidFill>
                  <a:srgbClr val="2F2F2F"/>
                </a:solidFill>
              </a:rPr>
              <a:t>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fr-FR" dirty="0">
                <a:solidFill>
                  <a:srgbClr val="2F2F2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https://www.dev4sys.com/</a:t>
            </a:r>
            <a:r>
              <a:rPr lang="fr-FR" dirty="0">
                <a:solidFill>
                  <a:srgbClr val="2F2F2F"/>
                </a:solidFill>
              </a:rPr>
              <a:t>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fr-FR" dirty="0">
                <a:solidFill>
                  <a:srgbClr val="2F2F2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https://jm2k69.github.io/</a:t>
            </a:r>
            <a:endParaRPr lang="fr-FR" dirty="0">
              <a:solidFill>
                <a:srgbClr val="2F2F2F"/>
              </a:solidFill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fr-FR" dirty="0">
                <a:solidFill>
                  <a:srgbClr val="2F2F2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https://smsagent.wordpress.com/</a:t>
            </a:r>
            <a:endParaRPr lang="fr-FR" dirty="0">
              <a:solidFill>
                <a:srgbClr val="2F2F2F"/>
              </a:solidFill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fr-FR" dirty="0">
                <a:solidFill>
                  <a:srgbClr val="2F2F2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http://www.systanddeploy.com/</a:t>
            </a:r>
            <a:endParaRPr lang="fr-FR" dirty="0">
              <a:solidFill>
                <a:srgbClr val="2F2F2F"/>
              </a:solidFill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fr-FR" dirty="0">
                <a:solidFill>
                  <a:srgbClr val="2F2F2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https://youtu.be/mU8M3955reg</a:t>
            </a:r>
            <a:endParaRPr lang="fr-FR" dirty="0">
              <a:solidFill>
                <a:srgbClr val="2F2F2F"/>
              </a:solidFill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fr-FR" dirty="0">
                <a:solidFill>
                  <a:srgbClr val="2F2F2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https://www.youtube.com/watch?v=uJcvwgbTeks&amp;list=PLsg-xXEEmCJozYQCiBxO5ydYI1KIV2pI4</a:t>
            </a:r>
            <a:endParaRPr lang="fr-FR" dirty="0">
              <a:solidFill>
                <a:srgbClr val="2F2F2F"/>
              </a:solidFill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fr-FR" dirty="0">
                <a:solidFill>
                  <a:srgbClr val="2F2F2F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https://www.wpftutorial.net/</a:t>
            </a:r>
            <a:endParaRPr lang="fr-FR" dirty="0">
              <a:solidFill>
                <a:srgbClr val="2F2F2F"/>
              </a:solidFill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fr-FR" dirty="0">
                <a:solidFill>
                  <a:srgbClr val="2F2F2F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http://www.powershell-wpf.com/p/starts-wpf-from-scratch.html</a:t>
            </a:r>
            <a:endParaRPr lang="fr-FR" dirty="0">
              <a:solidFill>
                <a:srgbClr val="2F2F2F"/>
              </a:solidFill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fr-FR" dirty="0">
                <a:solidFill>
                  <a:srgbClr val="2F2F2F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https://foxdeploy.com/series/learning-gui-toolmaking-series/</a:t>
            </a:r>
            <a:r>
              <a:rPr lang="fr-FR" dirty="0">
                <a:solidFill>
                  <a:srgbClr val="2F2F2F"/>
                </a:solidFill>
              </a:rPr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globe_2" title="Icon of a sphere made of lines">
            <a:extLst/>
          </p:cNvPr>
          <p:cNvSpPr>
            <a:spLocks noChangeAspect="1" noEditPoints="1"/>
          </p:cNvSpPr>
          <p:nvPr/>
        </p:nvSpPr>
        <p:spPr bwMode="auto">
          <a:xfrm>
            <a:off x="9017533" y="1784843"/>
            <a:ext cx="1439591" cy="1439591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38100" cap="flat">
            <a:solidFill>
              <a:srgbClr val="87B51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2555269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Où trouver les slides </a:t>
            </a:r>
            <a:r>
              <a:rPr lang="fr-FR"/>
              <a:t>et démos ?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5995" y="1882332"/>
            <a:ext cx="11306469" cy="2148345"/>
          </a:xfrm>
        </p:spPr>
        <p:txBody>
          <a:bodyPr/>
          <a:lstStyle/>
          <a:p>
            <a:r>
              <a:rPr lang="fr-FR" dirty="0"/>
              <a:t>Le diaporama et les démos seront disponibles sur mon </a:t>
            </a:r>
            <a:r>
              <a:rPr lang="fr-FR" dirty="0" err="1"/>
              <a:t>Github</a:t>
            </a:r>
            <a:r>
              <a:rPr lang="fr-FR" dirty="0"/>
              <a:t> et celui de Metsys</a:t>
            </a:r>
          </a:p>
          <a:p>
            <a:endParaRPr lang="fr-FR" dirty="0"/>
          </a:p>
          <a:p>
            <a:endParaRPr lang="fr-FR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2F2F2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https://github.com/damienvanrobaeys/MS_Experiences_2018</a:t>
            </a:r>
            <a:r>
              <a:rPr lang="fr-FR" dirty="0">
                <a:solidFill>
                  <a:srgbClr val="2F2F2F"/>
                </a:solidFill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2F2F2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https://github.com/metsys-fr/Conference</a:t>
            </a:r>
            <a:r>
              <a:rPr lang="fr-FR" dirty="0">
                <a:solidFill>
                  <a:srgbClr val="2F2F2F"/>
                </a:solidFill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rgbClr val="2F2F2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http://www.systanddeploy.com</a:t>
            </a:r>
            <a:r>
              <a:rPr lang="fr-FR" dirty="0">
                <a:solidFill>
                  <a:srgbClr val="2F2F2F"/>
                </a:solidFill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E6B9D-87B6-45B1-AB45-B671668EC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848" y="2475432"/>
            <a:ext cx="2888170" cy="28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831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intérieur&#10;&#10;Description générée avec un niveau de confiance élevé">
            <a:extLst>
              <a:ext uri="{FF2B5EF4-FFF2-40B4-BE49-F238E27FC236}">
                <a16:creationId xmlns:a16="http://schemas.microsoft.com/office/drawing/2014/main" id="{27ABDF7F-CCA7-4D7A-82CD-3BE92CF01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776" y="1398039"/>
            <a:ext cx="9087962" cy="4760361"/>
          </a:xfrm>
          <a:prstGeom prst="rect">
            <a:avLst/>
          </a:prstGeo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00EB6A22-0F54-4587-92C0-2AE3453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err="1"/>
              <a:t>Notez</a:t>
            </a:r>
            <a:r>
              <a:rPr lang="en-US" sz="2700" dirty="0"/>
              <a:t> </a:t>
            </a:r>
            <a:r>
              <a:rPr lang="en-US" sz="2700" dirty="0" err="1"/>
              <a:t>maintenant</a:t>
            </a:r>
            <a:r>
              <a:rPr lang="en-US" sz="2700" dirty="0"/>
              <a:t> </a:t>
            </a:r>
            <a:r>
              <a:rPr lang="en-US" sz="2700" dirty="0" err="1"/>
              <a:t>cette</a:t>
            </a:r>
            <a:r>
              <a:rPr lang="en-US" sz="2700" dirty="0"/>
              <a:t> session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554B59-8871-4EE7-969C-59E12E23EF8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39895" y="1586046"/>
            <a:ext cx="9759950" cy="1908215"/>
          </a:xfrm>
        </p:spPr>
        <p:txBody>
          <a:bodyPr/>
          <a:lstStyle/>
          <a:p>
            <a:pPr marL="0" indent="0" algn="r">
              <a:buNone/>
            </a:pPr>
            <a:r>
              <a:rPr lang="fr-FR" sz="2800" dirty="0">
                <a:solidFill>
                  <a:srgbClr val="2F2F2F"/>
                </a:solidFill>
              </a:rPr>
              <a:t>Rendez-vous sur la fiche de la session sur  </a:t>
            </a:r>
            <a:r>
              <a:rPr lang="fr-FR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http://experiences18.microsoft.fr</a:t>
            </a:r>
            <a:endParaRPr lang="fr-FR" sz="2800" dirty="0"/>
          </a:p>
          <a:p>
            <a:pPr algn="r"/>
            <a:endParaRPr lang="fr-FR" sz="2800" dirty="0"/>
          </a:p>
          <a:p>
            <a:pPr marL="0" indent="0" algn="r">
              <a:buNone/>
            </a:pPr>
            <a:r>
              <a:rPr lang="fr-FR" sz="2800" dirty="0"/>
              <a:t>Cliquez sur le bouton « Evaluer 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5A79C-403B-4F20-A6CF-329A1043534B}"/>
              </a:ext>
            </a:extLst>
          </p:cNvPr>
          <p:cNvSpPr txBox="1"/>
          <p:nvPr/>
        </p:nvSpPr>
        <p:spPr>
          <a:xfrm>
            <a:off x="7728000" y="6158400"/>
            <a:ext cx="6096000" cy="54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rgbClr val="87B519"/>
                </a:solidFill>
              </a:rPr>
              <a:t>#experienceslive</a:t>
            </a:r>
            <a:r>
              <a:rPr lang="en-US" dirty="0">
                <a:solidFill>
                  <a:srgbClr val="87B519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383556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lipart&#10;&#10;Description générée avec un niveau de confiance élevé">
            <a:extLst>
              <a:ext uri="{FF2B5EF4-FFF2-40B4-BE49-F238E27FC236}">
                <a16:creationId xmlns:a16="http://schemas.microsoft.com/office/drawing/2014/main" id="{9659DA27-FA4B-4783-8D06-DA255E268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89" y="2538589"/>
            <a:ext cx="4796118" cy="1701849"/>
          </a:xfrm>
          <a:prstGeom prst="rect">
            <a:avLst/>
          </a:prstGeom>
        </p:spPr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E704B9EF-8606-8141-A5AC-2B03FC920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4" y="881921"/>
            <a:ext cx="7454643" cy="946879"/>
          </a:xfrm>
        </p:spPr>
        <p:txBody>
          <a:bodyPr/>
          <a:lstStyle/>
          <a:p>
            <a:r>
              <a:rPr lang="fr-FR"/>
              <a:t>A propos de Metsys</a:t>
            </a:r>
          </a:p>
        </p:txBody>
      </p:sp>
    </p:spTree>
    <p:extLst>
      <p:ext uri="{BB962C8B-B14F-4D97-AF65-F5344CB8AC3E}">
        <p14:creationId xmlns:p14="http://schemas.microsoft.com/office/powerpoint/2010/main" val="186208683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intérieur&#10;&#10;Description générée avec un niveau de confiance élevé">
            <a:extLst>
              <a:ext uri="{FF2B5EF4-FFF2-40B4-BE49-F238E27FC236}">
                <a16:creationId xmlns:a16="http://schemas.microsoft.com/office/drawing/2014/main" id="{27ABDF7F-CCA7-4D7A-82CD-3BE92CF01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775" y="1189221"/>
            <a:ext cx="9087962" cy="4760361"/>
          </a:xfrm>
          <a:prstGeom prst="rect">
            <a:avLst/>
          </a:prstGeo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00EB6A22-0F54-4587-92C0-2AE3453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err="1"/>
              <a:t>Notez</a:t>
            </a:r>
            <a:r>
              <a:rPr lang="en-US" sz="2700" dirty="0"/>
              <a:t> </a:t>
            </a:r>
            <a:r>
              <a:rPr lang="en-US" sz="2700" dirty="0" err="1"/>
              <a:t>maintenant</a:t>
            </a:r>
            <a:r>
              <a:rPr lang="en-US" sz="2700" dirty="0"/>
              <a:t> </a:t>
            </a:r>
            <a:r>
              <a:rPr lang="en-US" sz="2700" dirty="0" err="1"/>
              <a:t>cette</a:t>
            </a:r>
            <a:r>
              <a:rPr lang="en-US" sz="2700" dirty="0"/>
              <a:t> session via le QR code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554B59-8871-4EE7-969C-59E12E23EF8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39895" y="1586046"/>
            <a:ext cx="9759950" cy="4364272"/>
          </a:xfrm>
        </p:spPr>
        <p:txBody>
          <a:bodyPr/>
          <a:lstStyle/>
          <a:p>
            <a:pPr marL="0" indent="0" algn="r">
              <a:buNone/>
            </a:pPr>
            <a:r>
              <a:rPr lang="fr-FR" sz="2800" dirty="0">
                <a:solidFill>
                  <a:srgbClr val="2F2F2F"/>
                </a:solidFill>
              </a:rPr>
              <a:t>Ou en scannant ce QR code</a:t>
            </a:r>
            <a:endParaRPr lang="fr-FR" sz="2800" dirty="0"/>
          </a:p>
          <a:p>
            <a:pPr algn="r"/>
            <a:endParaRPr lang="fr-FR" sz="2800" dirty="0"/>
          </a:p>
          <a:p>
            <a:pPr algn="r"/>
            <a:endParaRPr lang="fr-FR" sz="2800" dirty="0"/>
          </a:p>
          <a:p>
            <a:pPr algn="r"/>
            <a:endParaRPr lang="fr-FR" sz="2800" dirty="0"/>
          </a:p>
          <a:p>
            <a:pPr algn="r"/>
            <a:endParaRPr lang="fr-FR" sz="2800" dirty="0"/>
          </a:p>
          <a:p>
            <a:pPr algn="r"/>
            <a:endParaRPr lang="fr-FR" sz="2800" dirty="0"/>
          </a:p>
          <a:p>
            <a:pPr algn="r"/>
            <a:endParaRPr lang="fr-FR" sz="2800" dirty="0"/>
          </a:p>
          <a:p>
            <a:pPr marL="0" indent="0" algn="r">
              <a:buNone/>
            </a:pPr>
            <a:endParaRPr lang="fr-FR" sz="2800" dirty="0"/>
          </a:p>
          <a:p>
            <a:pPr marL="0" indent="0" algn="r">
              <a:buNone/>
            </a:pPr>
            <a:r>
              <a:rPr lang="fr-FR" sz="2800" dirty="0"/>
              <a:t>Cliquez sur le bouton « Evaluer 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5A79C-403B-4F20-A6CF-329A1043534B}"/>
              </a:ext>
            </a:extLst>
          </p:cNvPr>
          <p:cNvSpPr txBox="1"/>
          <p:nvPr/>
        </p:nvSpPr>
        <p:spPr>
          <a:xfrm>
            <a:off x="7728000" y="6158400"/>
            <a:ext cx="6096000" cy="54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rgbClr val="87B519"/>
                </a:solidFill>
              </a:rPr>
              <a:t>#experienceslive</a:t>
            </a:r>
            <a:r>
              <a:rPr lang="en-US" dirty="0">
                <a:solidFill>
                  <a:srgbClr val="87B519"/>
                </a:solidFill>
              </a:rPr>
              <a:t> 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187" y="2118376"/>
            <a:ext cx="2902052" cy="290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5739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7EDFEE7-7CAF-4ED4-B099-A2AB0DBC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Illustrations</a:t>
            </a:r>
          </a:p>
        </p:txBody>
      </p:sp>
      <p:pic>
        <p:nvPicPr>
          <p:cNvPr id="25" name="Graphique 24">
            <a:extLst>
              <a:ext uri="{FF2B5EF4-FFF2-40B4-BE49-F238E27FC236}">
                <a16:creationId xmlns:a16="http://schemas.microsoft.com/office/drawing/2014/main" id="{798C9E16-AE6B-4B3E-B7F7-EED9B9A9C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376" y="1605134"/>
            <a:ext cx="9834651" cy="36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8494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75731-9886-4E1D-A046-1425DA462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!</a:t>
            </a:r>
          </a:p>
        </p:txBody>
      </p:sp>
    </p:spTree>
    <p:extLst>
      <p:ext uri="{BB962C8B-B14F-4D97-AF65-F5344CB8AC3E}">
        <p14:creationId xmlns:p14="http://schemas.microsoft.com/office/powerpoint/2010/main" val="29587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3574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E6CBEF72-91F0-4F5B-AD55-2BE5F547B7EA}"/>
              </a:ext>
            </a:extLst>
          </p:cNvPr>
          <p:cNvGraphicFramePr/>
          <p:nvPr>
            <p:extLst/>
          </p:nvPr>
        </p:nvGraphicFramePr>
        <p:xfrm>
          <a:off x="406926" y="1409291"/>
          <a:ext cx="5628264" cy="3129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95E731AF-58AD-4002-B65B-E532F7F24C28}"/>
              </a:ext>
            </a:extLst>
          </p:cNvPr>
          <p:cNvSpPr txBox="1"/>
          <p:nvPr/>
        </p:nvSpPr>
        <p:spPr>
          <a:xfrm>
            <a:off x="3323691" y="2840995"/>
            <a:ext cx="663406" cy="27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22">
                <a:solidFill>
                  <a:srgbClr val="737373"/>
                </a:solidFill>
                <a:latin typeface="+mj-lt"/>
              </a:rPr>
              <a:t>+ 50%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EB4E28F-86B4-481D-B1DA-7FE533727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021" y="1999912"/>
            <a:ext cx="1683097" cy="77609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0A99481-10F3-4BAC-A84A-E3C79AD8227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14961" y="1989806"/>
            <a:ext cx="780271" cy="77609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A9438B7-8766-4329-9721-0ED8C94141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639" b="18949"/>
          <a:stretch/>
        </p:blipFill>
        <p:spPr>
          <a:xfrm>
            <a:off x="6274963" y="2916409"/>
            <a:ext cx="1907858" cy="83393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AAC4DDB-8A2F-4932-B1FE-509EF6339584}"/>
              </a:ext>
            </a:extLst>
          </p:cNvPr>
          <p:cNvSpPr txBox="1"/>
          <p:nvPr/>
        </p:nvSpPr>
        <p:spPr>
          <a:xfrm>
            <a:off x="391620" y="4712588"/>
            <a:ext cx="3199611" cy="35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pc="51">
                <a:solidFill>
                  <a:srgbClr val="737373"/>
                </a:solidFill>
                <a:ea typeface="+mj-ea"/>
                <a:cs typeface="+mj-cs"/>
              </a:rPr>
              <a:t>Effectifs</a:t>
            </a:r>
          </a:p>
        </p:txBody>
      </p:sp>
      <p:sp>
        <p:nvSpPr>
          <p:cNvPr id="12" name="Cercle : creux 11">
            <a:extLst>
              <a:ext uri="{FF2B5EF4-FFF2-40B4-BE49-F238E27FC236}">
                <a16:creationId xmlns:a16="http://schemas.microsoft.com/office/drawing/2014/main" id="{FC93A45A-FBC2-4A3B-B65D-5B80EB13C31B}"/>
              </a:ext>
            </a:extLst>
          </p:cNvPr>
          <p:cNvSpPr/>
          <p:nvPr/>
        </p:nvSpPr>
        <p:spPr>
          <a:xfrm>
            <a:off x="813149" y="5166357"/>
            <a:ext cx="635551" cy="613665"/>
          </a:xfrm>
          <a:prstGeom prst="donut">
            <a:avLst>
              <a:gd name="adj" fmla="val 10113"/>
            </a:avLst>
          </a:prstGeom>
          <a:solidFill>
            <a:srgbClr val="87B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36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95222E3-307E-4375-A0EB-0737F4752080}"/>
              </a:ext>
            </a:extLst>
          </p:cNvPr>
          <p:cNvSpPr txBox="1"/>
          <p:nvPr/>
        </p:nvSpPr>
        <p:spPr>
          <a:xfrm>
            <a:off x="639008" y="5827367"/>
            <a:ext cx="968733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24" b="1">
                <a:solidFill>
                  <a:srgbClr val="737373"/>
                </a:solidFill>
              </a:rPr>
              <a:t>2014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A0B0F9-EB36-4D98-B07D-CE3471BA32C2}"/>
              </a:ext>
            </a:extLst>
          </p:cNvPr>
          <p:cNvSpPr txBox="1"/>
          <p:nvPr/>
        </p:nvSpPr>
        <p:spPr>
          <a:xfrm>
            <a:off x="876115" y="5319405"/>
            <a:ext cx="515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spc="51">
                <a:solidFill>
                  <a:srgbClr val="737373"/>
                </a:solidFill>
                <a:ea typeface="+mj-ea"/>
                <a:cs typeface="+mj-cs"/>
              </a:rPr>
              <a:t>28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40D0DAF-50E8-4182-9C9B-E280A274CB9A}"/>
              </a:ext>
            </a:extLst>
          </p:cNvPr>
          <p:cNvSpPr txBox="1"/>
          <p:nvPr/>
        </p:nvSpPr>
        <p:spPr>
          <a:xfrm>
            <a:off x="2076837" y="5827833"/>
            <a:ext cx="968733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24" b="1">
                <a:solidFill>
                  <a:srgbClr val="737373"/>
                </a:solidFill>
              </a:rPr>
              <a:t>2016</a:t>
            </a:r>
          </a:p>
        </p:txBody>
      </p:sp>
      <p:sp>
        <p:nvSpPr>
          <p:cNvPr id="16" name="Cercle : creux 15">
            <a:extLst>
              <a:ext uri="{FF2B5EF4-FFF2-40B4-BE49-F238E27FC236}">
                <a16:creationId xmlns:a16="http://schemas.microsoft.com/office/drawing/2014/main" id="{84E11105-513B-4364-815E-3E09813749F4}"/>
              </a:ext>
            </a:extLst>
          </p:cNvPr>
          <p:cNvSpPr/>
          <p:nvPr/>
        </p:nvSpPr>
        <p:spPr>
          <a:xfrm>
            <a:off x="2243428" y="5166357"/>
            <a:ext cx="635551" cy="613665"/>
          </a:xfrm>
          <a:prstGeom prst="donut">
            <a:avLst>
              <a:gd name="adj" fmla="val 10113"/>
            </a:avLst>
          </a:prstGeom>
          <a:solidFill>
            <a:srgbClr val="87B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36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2EAAC46-6934-4BD6-A60B-437B6DEE2590}"/>
              </a:ext>
            </a:extLst>
          </p:cNvPr>
          <p:cNvSpPr txBox="1"/>
          <p:nvPr/>
        </p:nvSpPr>
        <p:spPr>
          <a:xfrm>
            <a:off x="2317419" y="5329001"/>
            <a:ext cx="49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spc="51">
                <a:solidFill>
                  <a:srgbClr val="737373"/>
                </a:solidFill>
                <a:ea typeface="+mj-ea"/>
                <a:cs typeface="+mj-cs"/>
              </a:rPr>
              <a:t>79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64D62CC-7590-43E2-9847-A7FFD4B14ECF}"/>
              </a:ext>
            </a:extLst>
          </p:cNvPr>
          <p:cNvSpPr txBox="1"/>
          <p:nvPr/>
        </p:nvSpPr>
        <p:spPr>
          <a:xfrm>
            <a:off x="1348685" y="5827367"/>
            <a:ext cx="968733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24" b="1">
                <a:solidFill>
                  <a:srgbClr val="737373"/>
                </a:solidFill>
              </a:rPr>
              <a:t>2015</a:t>
            </a:r>
          </a:p>
        </p:txBody>
      </p:sp>
      <p:sp>
        <p:nvSpPr>
          <p:cNvPr id="19" name="Cercle : creux 18">
            <a:extLst>
              <a:ext uri="{FF2B5EF4-FFF2-40B4-BE49-F238E27FC236}">
                <a16:creationId xmlns:a16="http://schemas.microsoft.com/office/drawing/2014/main" id="{8C830615-2831-4C64-9DF6-F7200682CAF5}"/>
              </a:ext>
            </a:extLst>
          </p:cNvPr>
          <p:cNvSpPr/>
          <p:nvPr/>
        </p:nvSpPr>
        <p:spPr>
          <a:xfrm>
            <a:off x="1514432" y="5166357"/>
            <a:ext cx="635551" cy="613665"/>
          </a:xfrm>
          <a:prstGeom prst="donut">
            <a:avLst>
              <a:gd name="adj" fmla="val 10113"/>
            </a:avLst>
          </a:prstGeom>
          <a:solidFill>
            <a:srgbClr val="87B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36">
              <a:solidFill>
                <a:srgbClr val="BC9C16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67BBD70-B335-424D-B101-94AED34BB12D}"/>
              </a:ext>
            </a:extLst>
          </p:cNvPr>
          <p:cNvSpPr txBox="1"/>
          <p:nvPr/>
        </p:nvSpPr>
        <p:spPr>
          <a:xfrm>
            <a:off x="1590418" y="5322245"/>
            <a:ext cx="496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spc="51">
                <a:solidFill>
                  <a:srgbClr val="737373"/>
                </a:solidFill>
                <a:ea typeface="+mj-ea"/>
                <a:cs typeface="+mj-cs"/>
              </a:rPr>
              <a:t>59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5DEA057-2BF9-4FB0-8E66-503E8CB75673}"/>
              </a:ext>
            </a:extLst>
          </p:cNvPr>
          <p:cNvSpPr txBox="1"/>
          <p:nvPr/>
        </p:nvSpPr>
        <p:spPr>
          <a:xfrm>
            <a:off x="2812711" y="5833322"/>
            <a:ext cx="968733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24" b="1">
                <a:solidFill>
                  <a:srgbClr val="737373"/>
                </a:solidFill>
              </a:rPr>
              <a:t>2017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F55F4E7-AC86-4534-8CCA-7EC6227811CF}"/>
              </a:ext>
            </a:extLst>
          </p:cNvPr>
          <p:cNvSpPr txBox="1"/>
          <p:nvPr/>
        </p:nvSpPr>
        <p:spPr>
          <a:xfrm>
            <a:off x="3031896" y="5321006"/>
            <a:ext cx="532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spc="51" dirty="0">
                <a:solidFill>
                  <a:srgbClr val="737373"/>
                </a:solidFill>
                <a:ea typeface="+mj-ea"/>
                <a:cs typeface="+mj-cs"/>
              </a:rPr>
              <a:t>103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A732CB-6772-46AC-A35B-EEDAF7836EB7}"/>
              </a:ext>
            </a:extLst>
          </p:cNvPr>
          <p:cNvSpPr/>
          <p:nvPr/>
        </p:nvSpPr>
        <p:spPr>
          <a:xfrm>
            <a:off x="4938053" y="4721651"/>
            <a:ext cx="177867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662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600" spc="51">
                <a:solidFill>
                  <a:srgbClr val="737373"/>
                </a:solidFill>
                <a:ea typeface="+mj-ea"/>
                <a:cs typeface="+mj-cs"/>
              </a:rPr>
              <a:t>Une relation de confiance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987E59A-476D-47CC-BF03-6997879B0955}"/>
              </a:ext>
            </a:extLst>
          </p:cNvPr>
          <p:cNvSpPr txBox="1"/>
          <p:nvPr/>
        </p:nvSpPr>
        <p:spPr>
          <a:xfrm>
            <a:off x="8629135" y="1058961"/>
            <a:ext cx="2208826" cy="35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pc="51">
                <a:solidFill>
                  <a:srgbClr val="737373"/>
                </a:solidFill>
                <a:ea typeface="+mj-ea"/>
                <a:cs typeface="+mj-cs"/>
              </a:rPr>
              <a:t>Création fin 2011 </a:t>
            </a:r>
          </a:p>
        </p:txBody>
      </p:sp>
      <p:sp>
        <p:nvSpPr>
          <p:cNvPr id="25" name="ZoneTexte 1">
            <a:extLst>
              <a:ext uri="{FF2B5EF4-FFF2-40B4-BE49-F238E27FC236}">
                <a16:creationId xmlns:a16="http://schemas.microsoft.com/office/drawing/2014/main" id="{9FBD1EF3-ADFC-473F-B457-1C14FFF3AF68}"/>
              </a:ext>
            </a:extLst>
          </p:cNvPr>
          <p:cNvSpPr txBox="1"/>
          <p:nvPr/>
        </p:nvSpPr>
        <p:spPr>
          <a:xfrm>
            <a:off x="3089871" y="3180897"/>
            <a:ext cx="542382" cy="407275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2"/>
                </a:solidFill>
              </a:rPr>
              <a:t>11 M€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F07EF31-1EFC-47E3-9143-FB38A60ADFAA}"/>
              </a:ext>
            </a:extLst>
          </p:cNvPr>
          <p:cNvSpPr txBox="1"/>
          <p:nvPr/>
        </p:nvSpPr>
        <p:spPr>
          <a:xfrm>
            <a:off x="3648638" y="5844006"/>
            <a:ext cx="968733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24" b="1" err="1">
                <a:solidFill>
                  <a:schemeClr val="accent1"/>
                </a:solidFill>
              </a:rPr>
              <a:t>Obj</a:t>
            </a:r>
            <a:r>
              <a:rPr lang="fr-FR" sz="1224" b="1">
                <a:solidFill>
                  <a:schemeClr val="accent1"/>
                </a:solidFill>
              </a:rPr>
              <a:t>. 2018</a:t>
            </a:r>
          </a:p>
        </p:txBody>
      </p:sp>
      <p:sp>
        <p:nvSpPr>
          <p:cNvPr id="27" name="Cercle : creux 26">
            <a:extLst>
              <a:ext uri="{FF2B5EF4-FFF2-40B4-BE49-F238E27FC236}">
                <a16:creationId xmlns:a16="http://schemas.microsoft.com/office/drawing/2014/main" id="{E4DBBC01-7A4A-4329-807F-662D62101CEF}"/>
              </a:ext>
            </a:extLst>
          </p:cNvPr>
          <p:cNvSpPr/>
          <p:nvPr/>
        </p:nvSpPr>
        <p:spPr>
          <a:xfrm>
            <a:off x="3707097" y="4982799"/>
            <a:ext cx="910273" cy="878929"/>
          </a:xfrm>
          <a:prstGeom prst="donut">
            <a:avLst>
              <a:gd name="adj" fmla="val 10113"/>
            </a:avLst>
          </a:prstGeom>
          <a:solidFill>
            <a:srgbClr val="87B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36">
              <a:solidFill>
                <a:schemeClr val="tx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A3A9735-1052-4D68-A04C-CBE24A68AA06}"/>
              </a:ext>
            </a:extLst>
          </p:cNvPr>
          <p:cNvSpPr txBox="1"/>
          <p:nvPr/>
        </p:nvSpPr>
        <p:spPr>
          <a:xfrm>
            <a:off x="3694253" y="5178614"/>
            <a:ext cx="910440" cy="47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48" b="1" spc="51">
                <a:solidFill>
                  <a:schemeClr val="accent1"/>
                </a:solidFill>
                <a:ea typeface="+mj-ea"/>
                <a:cs typeface="+mj-cs"/>
              </a:rPr>
              <a:t>200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8B6C93-5F02-4417-A26B-C2C457D6F50A}"/>
              </a:ext>
            </a:extLst>
          </p:cNvPr>
          <p:cNvSpPr/>
          <p:nvPr/>
        </p:nvSpPr>
        <p:spPr>
          <a:xfrm>
            <a:off x="6895644" y="4723234"/>
            <a:ext cx="153334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662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600" spc="51">
                <a:solidFill>
                  <a:srgbClr val="737373"/>
                </a:solidFill>
                <a:ea typeface="+mj-ea"/>
                <a:cs typeface="+mj-cs"/>
              </a:rPr>
              <a:t>Socialement responsable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64E9A6EE-EE99-41D2-B901-407563003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277" y="5285307"/>
            <a:ext cx="733347" cy="54017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61FEB9C-909E-4A77-9E52-6D56D800E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237" y="5311684"/>
            <a:ext cx="687116" cy="50131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AB88EE2A-B36B-4B24-8809-0F937442F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6949" y="5826557"/>
            <a:ext cx="1306620" cy="30830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213D39BA-FF37-473B-947E-3458029B1B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8785" y="3903403"/>
            <a:ext cx="1817502" cy="251421"/>
          </a:xfrm>
          <a:prstGeom prst="rect">
            <a:avLst/>
          </a:prstGeom>
        </p:spPr>
      </p:pic>
      <p:sp>
        <p:nvSpPr>
          <p:cNvPr id="35" name="Cercle : creux 34">
            <a:extLst>
              <a:ext uri="{FF2B5EF4-FFF2-40B4-BE49-F238E27FC236}">
                <a16:creationId xmlns:a16="http://schemas.microsoft.com/office/drawing/2014/main" id="{7557BC4B-3A62-4A22-B5D4-AB4F5069CA7A}"/>
              </a:ext>
            </a:extLst>
          </p:cNvPr>
          <p:cNvSpPr/>
          <p:nvPr/>
        </p:nvSpPr>
        <p:spPr>
          <a:xfrm>
            <a:off x="2963197" y="5161962"/>
            <a:ext cx="635551" cy="613666"/>
          </a:xfrm>
          <a:prstGeom prst="donut">
            <a:avLst>
              <a:gd name="adj" fmla="val 10113"/>
            </a:avLst>
          </a:prstGeom>
          <a:solidFill>
            <a:srgbClr val="87B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36">
              <a:solidFill>
                <a:schemeClr val="tx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81D4721-9801-4D58-9D4B-3F434A7E58B7}"/>
              </a:ext>
            </a:extLst>
          </p:cNvPr>
          <p:cNvSpPr txBox="1"/>
          <p:nvPr/>
        </p:nvSpPr>
        <p:spPr>
          <a:xfrm>
            <a:off x="5105315" y="5463044"/>
            <a:ext cx="1479379" cy="657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224" b="1" spc="51">
                <a:solidFill>
                  <a:srgbClr val="737373"/>
                </a:solidFill>
              </a:rPr>
              <a:t>Satisfaction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224" b="1" spc="51">
                <a:solidFill>
                  <a:srgbClr val="737373"/>
                </a:solidFill>
              </a:rPr>
              <a:t>Transparence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224" b="1" spc="51">
                <a:solidFill>
                  <a:srgbClr val="737373"/>
                </a:solidFill>
              </a:rPr>
              <a:t>Engagement</a:t>
            </a:r>
            <a:endParaRPr lang="fr-FR" sz="1224" b="1">
              <a:solidFill>
                <a:srgbClr val="737373"/>
              </a:solidFill>
            </a:endParaRP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645C6662-CAAF-46C0-BD2E-503F8DADE9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5515" y="3225217"/>
            <a:ext cx="297915" cy="297915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D545E5A3-9A6F-4EA6-AC1A-0910664EC4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0030" y="1355121"/>
            <a:ext cx="357806" cy="35780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DE506BDD-D51D-4535-9F66-6AA70F229F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891" y="1626714"/>
            <a:ext cx="1107872" cy="996759"/>
          </a:xfrm>
          <a:prstGeom prst="rect">
            <a:avLst/>
          </a:prstGeom>
        </p:spPr>
      </p:pic>
      <p:grpSp>
        <p:nvGrpSpPr>
          <p:cNvPr id="59" name="Groupe 58">
            <a:extLst>
              <a:ext uri="{FF2B5EF4-FFF2-40B4-BE49-F238E27FC236}">
                <a16:creationId xmlns:a16="http://schemas.microsoft.com/office/drawing/2014/main" id="{9F611CF0-6E49-46A8-909B-0C5CFFAB8678}"/>
              </a:ext>
            </a:extLst>
          </p:cNvPr>
          <p:cNvGrpSpPr/>
          <p:nvPr/>
        </p:nvGrpSpPr>
        <p:grpSpPr>
          <a:xfrm>
            <a:off x="10382624" y="1577881"/>
            <a:ext cx="1162709" cy="1045591"/>
            <a:chOff x="2089106" y="2317173"/>
            <a:chExt cx="1526809" cy="1323558"/>
          </a:xfrm>
        </p:grpSpPr>
        <p:pic>
          <p:nvPicPr>
            <p:cNvPr id="60" name="Image 59" descr="Capture d’écran">
              <a:extLst>
                <a:ext uri="{FF2B5EF4-FFF2-40B4-BE49-F238E27FC236}">
                  <a16:creationId xmlns:a16="http://schemas.microsoft.com/office/drawing/2014/main" id="{D1135264-E902-40B9-B716-8A6D64AC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198" y="2317173"/>
              <a:ext cx="1305717" cy="1323558"/>
            </a:xfrm>
            <a:prstGeom prst="rect">
              <a:avLst/>
            </a:prstGeom>
          </p:spPr>
        </p:pic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ADA53099-47F4-4478-902F-2380D6A5B8C1}"/>
                </a:ext>
              </a:extLst>
            </p:cNvPr>
            <p:cNvSpPr txBox="1"/>
            <p:nvPr/>
          </p:nvSpPr>
          <p:spPr>
            <a:xfrm>
              <a:off x="2089106" y="2700559"/>
              <a:ext cx="1407496" cy="584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74"/>
              <a:r>
                <a:rPr lang="fr-FR" sz="2400" dirty="0">
                  <a:solidFill>
                    <a:prstClr val="white"/>
                  </a:solidFill>
                  <a:cs typeface="Segoe UI Light" panose="020B0502040204020203" pitchFamily="34" charset="0"/>
                </a:rPr>
                <a:t>8</a:t>
              </a:r>
            </a:p>
          </p:txBody>
        </p:sp>
      </p:grp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4F9EDEE-DDE4-3A4E-9ABE-E79E407BA491}"/>
              </a:ext>
            </a:extLst>
          </p:cNvPr>
          <p:cNvCxnSpPr/>
          <p:nvPr/>
        </p:nvCxnSpPr>
        <p:spPr>
          <a:xfrm>
            <a:off x="455995" y="4583200"/>
            <a:ext cx="8043652" cy="0"/>
          </a:xfrm>
          <a:prstGeom prst="line">
            <a:avLst/>
          </a:prstGeom>
          <a:ln>
            <a:solidFill>
              <a:srgbClr val="73737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78E47783-4F19-3141-8547-C52ACC1BF29B}"/>
              </a:ext>
            </a:extLst>
          </p:cNvPr>
          <p:cNvCxnSpPr/>
          <p:nvPr/>
        </p:nvCxnSpPr>
        <p:spPr>
          <a:xfrm>
            <a:off x="4844562" y="4583200"/>
            <a:ext cx="0" cy="165220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AF2C833C-72BF-D646-BB0F-E9CD11858735}"/>
              </a:ext>
            </a:extLst>
          </p:cNvPr>
          <p:cNvCxnSpPr/>
          <p:nvPr/>
        </p:nvCxnSpPr>
        <p:spPr>
          <a:xfrm>
            <a:off x="6773987" y="4574408"/>
            <a:ext cx="0" cy="165220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C2DD8769-AF73-2B4E-A955-619B64408511}"/>
              </a:ext>
            </a:extLst>
          </p:cNvPr>
          <p:cNvCxnSpPr>
            <a:cxnSpLocks/>
          </p:cNvCxnSpPr>
          <p:nvPr/>
        </p:nvCxnSpPr>
        <p:spPr>
          <a:xfrm>
            <a:off x="8499647" y="1116627"/>
            <a:ext cx="0" cy="510998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ZoneTexte 73">
            <a:extLst>
              <a:ext uri="{FF2B5EF4-FFF2-40B4-BE49-F238E27FC236}">
                <a16:creationId xmlns:a16="http://schemas.microsoft.com/office/drawing/2014/main" id="{C18911F6-E93E-D84A-9575-AC7321546713}"/>
              </a:ext>
            </a:extLst>
          </p:cNvPr>
          <p:cNvSpPr txBox="1"/>
          <p:nvPr/>
        </p:nvSpPr>
        <p:spPr>
          <a:xfrm>
            <a:off x="8629135" y="3048183"/>
            <a:ext cx="2208826" cy="35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pc="51">
                <a:solidFill>
                  <a:srgbClr val="737373"/>
                </a:solidFill>
                <a:ea typeface="+mj-ea"/>
                <a:cs typeface="+mj-cs"/>
              </a:rPr>
              <a:t>5 agences en France</a:t>
            </a: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25362942-DF7F-D34C-A8FA-E0767FF11500}"/>
              </a:ext>
            </a:extLst>
          </p:cNvPr>
          <p:cNvCxnSpPr/>
          <p:nvPr/>
        </p:nvCxnSpPr>
        <p:spPr>
          <a:xfrm>
            <a:off x="8499647" y="2911346"/>
            <a:ext cx="3262817" cy="0"/>
          </a:xfrm>
          <a:prstGeom prst="line">
            <a:avLst/>
          </a:prstGeom>
          <a:ln>
            <a:solidFill>
              <a:srgbClr val="73737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Image 77">
            <a:extLst>
              <a:ext uri="{FF2B5EF4-FFF2-40B4-BE49-F238E27FC236}">
                <a16:creationId xmlns:a16="http://schemas.microsoft.com/office/drawing/2014/main" id="{CBA65FBD-BE26-F248-BCE5-408FE55542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134" y="3535349"/>
            <a:ext cx="2464453" cy="2470486"/>
          </a:xfrm>
          <a:prstGeom prst="rect">
            <a:avLst/>
          </a:prstGeom>
        </p:spPr>
      </p:pic>
      <p:sp>
        <p:nvSpPr>
          <p:cNvPr id="80" name="Titre 79">
            <a:extLst>
              <a:ext uri="{FF2B5EF4-FFF2-40B4-BE49-F238E27FC236}">
                <a16:creationId xmlns:a16="http://schemas.microsoft.com/office/drawing/2014/main" id="{1D60F147-6AB9-374E-BB5D-409F544F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Metsys</a:t>
            </a:r>
          </a:p>
        </p:txBody>
      </p:sp>
    </p:spTree>
    <p:extLst>
      <p:ext uri="{BB962C8B-B14F-4D97-AF65-F5344CB8AC3E}">
        <p14:creationId xmlns:p14="http://schemas.microsoft.com/office/powerpoint/2010/main" val="23087172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1228FC4-CD65-4095-858A-E8A3B82E5407}"/>
              </a:ext>
            </a:extLst>
          </p:cNvPr>
          <p:cNvSpPr/>
          <p:nvPr/>
        </p:nvSpPr>
        <p:spPr>
          <a:xfrm>
            <a:off x="9326915" y="-1"/>
            <a:ext cx="3108678" cy="77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36"/>
          </a:p>
        </p:txBody>
      </p:sp>
      <p:sp>
        <p:nvSpPr>
          <p:cNvPr id="27" name="Titre 3">
            <a:extLst>
              <a:ext uri="{FF2B5EF4-FFF2-40B4-BE49-F238E27FC236}">
                <a16:creationId xmlns:a16="http://schemas.microsoft.com/office/drawing/2014/main" id="{3A672361-FD4D-064E-A174-A1D954B8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620428"/>
            <a:ext cx="11306469" cy="403137"/>
          </a:xfrm>
        </p:spPr>
        <p:txBody>
          <a:bodyPr/>
          <a:lstStyle/>
          <a:p>
            <a:r>
              <a:rPr lang="fr-FR" sz="2800"/>
              <a:t>Metsys – Nos offres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0AE1D9B-A3ED-5F47-ABB0-3B97D4FB5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171" y="1899137"/>
            <a:ext cx="3205385" cy="160269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D092C47-925A-0941-B620-EDE3BB19B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56" y="1899137"/>
            <a:ext cx="3205385" cy="160269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5806AB1-816F-A94E-8FF4-8838612B9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639" y="1911736"/>
            <a:ext cx="3205385" cy="1602693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9676045-90D2-654D-86A7-AD07F7402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897" y="1911736"/>
            <a:ext cx="3205385" cy="160269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3FF1A04-8F1A-BD4B-B988-699DF4B0CD6E}"/>
              </a:ext>
            </a:extLst>
          </p:cNvPr>
          <p:cNvSpPr/>
          <p:nvPr/>
        </p:nvSpPr>
        <p:spPr bwMode="auto">
          <a:xfrm>
            <a:off x="1538654" y="4378567"/>
            <a:ext cx="9214338" cy="6154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02EA4BB-73CC-B649-8776-1939C4F3B3CD}"/>
              </a:ext>
            </a:extLst>
          </p:cNvPr>
          <p:cNvSpPr txBox="1"/>
          <p:nvPr/>
        </p:nvSpPr>
        <p:spPr>
          <a:xfrm>
            <a:off x="1538654" y="4376273"/>
            <a:ext cx="921433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2400">
                <a:solidFill>
                  <a:schemeClr val="bg2"/>
                </a:solidFill>
              </a:rPr>
              <a:t>Audit          -          Intégration          -          Conseil</a:t>
            </a:r>
          </a:p>
        </p:txBody>
      </p:sp>
      <p:sp>
        <p:nvSpPr>
          <p:cNvPr id="40" name="magnify" title="Icon of a magnifying glass">
            <a:extLst>
              <a:ext uri="{FF2B5EF4-FFF2-40B4-BE49-F238E27FC236}">
                <a16:creationId xmlns:a16="http://schemas.microsoft.com/office/drawing/2014/main" id="{5188A45B-6A9E-2F4C-A460-4FADC2115EF6}"/>
              </a:ext>
            </a:extLst>
          </p:cNvPr>
          <p:cNvSpPr>
            <a:spLocks noChangeAspect="1" noEditPoints="1"/>
          </p:cNvSpPr>
          <p:nvPr/>
        </p:nvSpPr>
        <p:spPr bwMode="auto">
          <a:xfrm rot="10598711" flipH="1">
            <a:off x="6196858" y="-211067"/>
            <a:ext cx="4346249" cy="4263189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75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WPF ? </a:t>
            </a:r>
            <a:r>
              <a:rPr lang="fr-FR" dirty="0" err="1"/>
              <a:t>Késako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153048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 ce que le WPF ?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455995" y="1882332"/>
            <a:ext cx="11306469" cy="323268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/>
              <a:t>WPF </a:t>
            </a:r>
            <a:r>
              <a:rPr lang="fr-FR" dirty="0">
                <a:sym typeface="Wingdings" panose="05000000000000000000" pitchFamily="2" charset="2"/>
              </a:rPr>
              <a:t> Windows </a:t>
            </a:r>
            <a:r>
              <a:rPr lang="fr-FR" dirty="0" err="1">
                <a:sym typeface="Wingdings" panose="05000000000000000000" pitchFamily="2" charset="2"/>
              </a:rPr>
              <a:t>Presentation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Foundation</a:t>
            </a: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>
                <a:sym typeface="Wingdings" panose="05000000000000000000" pitchFamily="2" charset="2"/>
              </a:rPr>
              <a:t>Avant XAML  Windows </a:t>
            </a:r>
            <a:r>
              <a:rPr lang="fr-FR" dirty="0" err="1">
                <a:sym typeface="Wingdings" panose="05000000000000000000" pitchFamily="2" charset="2"/>
              </a:rPr>
              <a:t>Forms</a:t>
            </a: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>
                <a:sym typeface="Wingdings" panose="05000000000000000000" pitchFamily="2" charset="2"/>
              </a:rPr>
              <a:t>Apparu en 2006 avec le </a:t>
            </a:r>
            <a:r>
              <a:rPr lang="fr-FR" b="1" dirty="0">
                <a:solidFill>
                  <a:schemeClr val="accent1"/>
                </a:solidFill>
                <a:sym typeface="Wingdings" panose="05000000000000000000" pitchFamily="2" charset="2"/>
              </a:rPr>
              <a:t>.NET 3.0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>
                <a:sym typeface="Wingdings" panose="05000000000000000000" pitchFamily="2" charset="2"/>
              </a:rPr>
              <a:t>Permet de </a:t>
            </a:r>
            <a:r>
              <a:rPr lang="fr-FR" b="1" dirty="0">
                <a:solidFill>
                  <a:schemeClr val="accent1"/>
                </a:solidFill>
                <a:sym typeface="Wingdings" panose="05000000000000000000" pitchFamily="2" charset="2"/>
              </a:rPr>
              <a:t>créer</a:t>
            </a:r>
            <a:r>
              <a:rPr lang="fr-FR" dirty="0">
                <a:sym typeface="Wingdings" panose="05000000000000000000" pitchFamily="2" charset="2"/>
              </a:rPr>
              <a:t> ses interfaces graphiques pour faire ses propres outils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>
                <a:sym typeface="Wingdings" panose="05000000000000000000" pitchFamily="2" charset="2"/>
              </a:rPr>
              <a:t>Utilise le </a:t>
            </a:r>
            <a:r>
              <a:rPr lang="fr-FR" b="1" dirty="0">
                <a:solidFill>
                  <a:schemeClr val="accent1"/>
                </a:solidFill>
                <a:sym typeface="Wingdings" panose="05000000000000000000" pitchFamily="2" charset="2"/>
              </a:rPr>
              <a:t>langage XAML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>
                <a:sym typeface="Wingdings" panose="05000000000000000000" pitchFamily="2" charset="2"/>
              </a:rPr>
              <a:t>Peut s’utiliser dans VS, Microsoft Blend…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dirty="0">
                <a:sym typeface="Wingdings" panose="05000000000000000000" pitchFamily="2" charset="2"/>
              </a:rPr>
              <a:t>Tout type d’outils: AD, Office 365, SCCM, MDT…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/>
          </a:p>
        </p:txBody>
      </p:sp>
      <p:sp>
        <p:nvSpPr>
          <p:cNvPr id="5" name="question" title="Icon of a question mark">
            <a:extLst/>
          </p:cNvPr>
          <p:cNvSpPr>
            <a:spLocks noChangeAspect="1" noEditPoints="1"/>
          </p:cNvSpPr>
          <p:nvPr/>
        </p:nvSpPr>
        <p:spPr bwMode="auto">
          <a:xfrm>
            <a:off x="10016649" y="2271717"/>
            <a:ext cx="1056423" cy="1983815"/>
          </a:xfrm>
          <a:custGeom>
            <a:avLst/>
            <a:gdLst>
              <a:gd name="T0" fmla="*/ 0 w 180"/>
              <a:gd name="T1" fmla="*/ 90 h 340"/>
              <a:gd name="T2" fmla="*/ 90 w 180"/>
              <a:gd name="T3" fmla="*/ 0 h 340"/>
              <a:gd name="T4" fmla="*/ 180 w 180"/>
              <a:gd name="T5" fmla="*/ 90 h 340"/>
              <a:gd name="T6" fmla="*/ 148 w 180"/>
              <a:gd name="T7" fmla="*/ 156 h 340"/>
              <a:gd name="T8" fmla="*/ 95 w 180"/>
              <a:gd name="T9" fmla="*/ 217 h 340"/>
              <a:gd name="T10" fmla="*/ 90 w 180"/>
              <a:gd name="T11" fmla="*/ 279 h 340"/>
              <a:gd name="T12" fmla="*/ 86 w 180"/>
              <a:gd name="T13" fmla="*/ 340 h 340"/>
              <a:gd name="T14" fmla="*/ 94 w 180"/>
              <a:gd name="T15" fmla="*/ 340 h 340"/>
              <a:gd name="T16" fmla="*/ 94 w 180"/>
              <a:gd name="T17" fmla="*/ 332 h 340"/>
              <a:gd name="T18" fmla="*/ 86 w 180"/>
              <a:gd name="T19" fmla="*/ 332 h 340"/>
              <a:gd name="T20" fmla="*/ 86 w 180"/>
              <a:gd name="T21" fmla="*/ 34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0" h="340">
                <a:moveTo>
                  <a:pt x="0" y="90"/>
                </a:moveTo>
                <a:cubicBezTo>
                  <a:pt x="0" y="40"/>
                  <a:pt x="40" y="0"/>
                  <a:pt x="90" y="0"/>
                </a:cubicBezTo>
                <a:cubicBezTo>
                  <a:pt x="139" y="0"/>
                  <a:pt x="180" y="40"/>
                  <a:pt x="180" y="90"/>
                </a:cubicBezTo>
                <a:cubicBezTo>
                  <a:pt x="180" y="116"/>
                  <a:pt x="169" y="138"/>
                  <a:pt x="148" y="156"/>
                </a:cubicBezTo>
                <a:cubicBezTo>
                  <a:pt x="148" y="156"/>
                  <a:pt x="109" y="186"/>
                  <a:pt x="95" y="217"/>
                </a:cubicBezTo>
                <a:cubicBezTo>
                  <a:pt x="86" y="236"/>
                  <a:pt x="90" y="279"/>
                  <a:pt x="90" y="279"/>
                </a:cubicBezTo>
                <a:moveTo>
                  <a:pt x="86" y="340"/>
                </a:moveTo>
                <a:cubicBezTo>
                  <a:pt x="94" y="340"/>
                  <a:pt x="94" y="340"/>
                  <a:pt x="94" y="340"/>
                </a:cubicBezTo>
                <a:cubicBezTo>
                  <a:pt x="94" y="332"/>
                  <a:pt x="94" y="332"/>
                  <a:pt x="94" y="332"/>
                </a:cubicBezTo>
                <a:cubicBezTo>
                  <a:pt x="86" y="332"/>
                  <a:pt x="86" y="332"/>
                  <a:pt x="86" y="332"/>
                </a:cubicBezTo>
                <a:lnTo>
                  <a:pt x="86" y="340"/>
                </a:lnTo>
                <a:close/>
              </a:path>
            </a:pathLst>
          </a:custGeom>
          <a:noFill/>
          <a:ln w="381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492034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Avantages de WPF par rapport à </a:t>
            </a:r>
            <a:r>
              <a:rPr lang="fr-FR" dirty="0" err="1"/>
              <a:t>Forms</a:t>
            </a:r>
            <a:r>
              <a:rPr lang="fr-FR" dirty="0"/>
              <a:t> ?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455995" y="1770036"/>
            <a:ext cx="11306469" cy="253607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/>
              <a:t>Plus facile à </a:t>
            </a:r>
            <a:r>
              <a:rPr lang="fr-FR" sz="2000" b="1" dirty="0">
                <a:solidFill>
                  <a:schemeClr val="accent1"/>
                </a:solidFill>
              </a:rPr>
              <a:t>lire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/>
              <a:t>Plus facile à </a:t>
            </a:r>
            <a:r>
              <a:rPr lang="fr-FR" sz="2000" b="1" dirty="0">
                <a:solidFill>
                  <a:schemeClr val="accent1"/>
                </a:solidFill>
              </a:rPr>
              <a:t>gérer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FR" sz="2000" dirty="0"/>
              <a:t>Plus facile à </a:t>
            </a:r>
            <a:r>
              <a:rPr lang="fr-FR" sz="2000" b="1" dirty="0">
                <a:solidFill>
                  <a:schemeClr val="accent1"/>
                </a:solidFill>
              </a:rPr>
              <a:t>maintenir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accent1"/>
                </a:solidFill>
              </a:rPr>
              <a:t>Moins de lignes </a:t>
            </a:r>
            <a:r>
              <a:rPr lang="fr-FR" sz="2000" dirty="0"/>
              <a:t>de code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2000" dirty="0"/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fr-FR" sz="2000" dirty="0"/>
          </a:p>
          <a:p>
            <a:pPr>
              <a:buClr>
                <a:schemeClr val="tx1"/>
              </a:buClr>
            </a:pPr>
            <a:r>
              <a:rPr lang="fr-FR" sz="2400" b="1" dirty="0"/>
              <a:t>	27 vs 11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375" y="1918933"/>
            <a:ext cx="5391522" cy="14553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9DD85A-9556-4A2A-A711-69CD747C30A2}"/>
              </a:ext>
            </a:extLst>
          </p:cNvPr>
          <p:cNvSpPr txBox="1"/>
          <p:nvPr/>
        </p:nvSpPr>
        <p:spPr>
          <a:xfrm>
            <a:off x="9412837" y="1299785"/>
            <a:ext cx="117043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b="1" dirty="0"/>
              <a:t>Forms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471A5-58BD-4611-9C19-753BCC1FC834}"/>
              </a:ext>
            </a:extLst>
          </p:cNvPr>
          <p:cNvSpPr txBox="1"/>
          <p:nvPr/>
        </p:nvSpPr>
        <p:spPr>
          <a:xfrm>
            <a:off x="4203375" y="1346469"/>
            <a:ext cx="117043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b="1" dirty="0"/>
              <a:t>XAML</a:t>
            </a:r>
          </a:p>
        </p:txBody>
      </p:sp>
      <p:pic>
        <p:nvPicPr>
          <p:cNvPr id="9" name="Espace réservé du contenu 1">
            <a:extLst>
              <a:ext uri="{FF2B5EF4-FFF2-40B4-BE49-F238E27FC236}">
                <a16:creationId xmlns:a16="http://schemas.microsoft.com/office/drawing/2014/main" id="{A637DF68-32BF-4AA8-875C-4814CDDFB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897" y="1918933"/>
            <a:ext cx="1976745" cy="4019384"/>
          </a:xfrm>
          <a:prstGeom prst="rect">
            <a:avLst/>
          </a:prstGeom>
        </p:spPr>
      </p:pic>
      <p:pic>
        <p:nvPicPr>
          <p:cNvPr id="11" name="Espace réservé du contenu 3">
            <a:extLst>
              <a:ext uri="{FF2B5EF4-FFF2-40B4-BE49-F238E27FC236}">
                <a16:creationId xmlns:a16="http://schemas.microsoft.com/office/drawing/2014/main" id="{1F1B0769-5093-43F9-B0EC-80A57DE3B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375" y="3766260"/>
            <a:ext cx="4132047" cy="13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10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365 PPT Template - 2017">
  <a:themeElements>
    <a:clrScheme name="Technique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83B727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83B727"/>
      </a:hlink>
      <a:folHlink>
        <a:srgbClr val="83B72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7A0CA821E48743A2FDEAEB924AD6B1" ma:contentTypeVersion="12" ma:contentTypeDescription="Create a new document." ma:contentTypeScope="" ma:versionID="cc7c57b5858af073c56e8668a49bd2fe">
  <xsd:schema xmlns:xsd="http://www.w3.org/2001/XMLSchema" xmlns:xs="http://www.w3.org/2001/XMLSchema" xmlns:p="http://schemas.microsoft.com/office/2006/metadata/properties" xmlns:ns2="6bb498f2-716d-4d3b-8b6f-ac8ca590229a" xmlns:ns3="af704736-7840-4320-9e43-036d9dcac765" targetNamespace="http://schemas.microsoft.com/office/2006/metadata/properties" ma:root="true" ma:fieldsID="ff94aa33a6ebd7e14cd2e08badd2ff23" ns2:_="" ns3:_="">
    <xsd:import namespace="6bb498f2-716d-4d3b-8b6f-ac8ca590229a"/>
    <xsd:import namespace="af704736-7840-4320-9e43-036d9dcac7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b498f2-716d-4d3b-8b6f-ac8ca59022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704736-7840-4320-9e43-036d9dcac76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A63086-9EB4-4D19-B34A-1100878C72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CE223C-364C-46FF-A894-D8B21D4510AC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6bb498f2-716d-4d3b-8b6f-ac8ca590229a"/>
    <ds:schemaRef ds:uri="af704736-7840-4320-9e43-036d9dcac765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2A27E0E-9A5A-442C-9894-4088D0308C0A}">
  <ds:schemaRefs>
    <ds:schemaRef ds:uri="6bb498f2-716d-4d3b-8b6f-ac8ca590229a"/>
    <ds:schemaRef ds:uri="af704736-7840-4320-9e43-036d9dcac7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2365</TotalTime>
  <Words>1143</Words>
  <Application>Microsoft Office PowerPoint</Application>
  <PresentationFormat>Grand écran</PresentationFormat>
  <Paragraphs>255</Paragraphs>
  <Slides>43</Slides>
  <Notes>0</Notes>
  <HiddenSlides>2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9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Créer des applications Metro Design avec PowerShell et WPF</vt:lpstr>
      <vt:lpstr>Jeu-concours Twitter</vt:lpstr>
      <vt:lpstr>Qui suis-je ?</vt:lpstr>
      <vt:lpstr>A propos de Metsys</vt:lpstr>
      <vt:lpstr>Metsys</vt:lpstr>
      <vt:lpstr>Metsys – Nos offres</vt:lpstr>
      <vt:lpstr>WPF ? Késako ?</vt:lpstr>
      <vt:lpstr>Qu’est ce que le WPF ?</vt:lpstr>
      <vt:lpstr>Avantages de WPF par rapport à Forms ?</vt:lpstr>
      <vt:lpstr>XAML ? Késako ?</vt:lpstr>
      <vt:lpstr>Qu’est ce que le XAML ?</vt:lpstr>
      <vt:lpstr>Structure d’un XAML</vt:lpstr>
      <vt:lpstr>La syntaxe XAML</vt:lpstr>
      <vt:lpstr>Les Controls XAML</vt:lpstr>
      <vt:lpstr>Lier votre projet WPF à PowerShell</vt:lpstr>
      <vt:lpstr>Une intégration en trois étapes</vt:lpstr>
      <vt:lpstr>Etape 1: Chargement assembly</vt:lpstr>
      <vt:lpstr>Etape 2: Chargement XAML</vt:lpstr>
      <vt:lpstr>Etape 3: Déclaration des Controls</vt:lpstr>
      <vt:lpstr>Des Events pour gérer nos actions</vt:lpstr>
      <vt:lpstr>Des outils Metro Design en quelques clics…</vt:lpstr>
      <vt:lpstr>Présentation PowerPoint</vt:lpstr>
      <vt:lpstr>Thème Mahapps</vt:lpstr>
      <vt:lpstr>Mahapps, c’est quoi ?</vt:lpstr>
      <vt:lpstr>Interface de base, avec Mahapps</vt:lpstr>
      <vt:lpstr>Ajout dans notre projet – Partie XAML ?</vt:lpstr>
      <vt:lpstr>Ajout dans notre projet – Partie PS1 ?</vt:lpstr>
      <vt:lpstr>Nouvelle couleur en une minute</vt:lpstr>
      <vt:lpstr>Des nouvelles couleurs rapidement</vt:lpstr>
      <vt:lpstr>Nouveau thème en une minute</vt:lpstr>
      <vt:lpstr>Un nouveau thème rapidement</vt:lpstr>
      <vt:lpstr>Des effets  en mode Windows 10</vt:lpstr>
      <vt:lpstr>Le Flyout</vt:lpstr>
      <vt:lpstr>Les Dialogs</vt:lpstr>
      <vt:lpstr>Quelques démos rapides</vt:lpstr>
      <vt:lpstr>Les démos</vt:lpstr>
      <vt:lpstr>Liens intéressants</vt:lpstr>
      <vt:lpstr>Où trouver les slides et démos ? </vt:lpstr>
      <vt:lpstr>Notez maintenant cette session</vt:lpstr>
      <vt:lpstr>Notez maintenant cette session via le QR code</vt:lpstr>
      <vt:lpstr>Illustrations</vt:lpstr>
      <vt:lpstr>Merci !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Tam</dc:creator>
  <cp:lastModifiedBy>Damien VAN ROBAEYS</cp:lastModifiedBy>
  <cp:revision>244</cp:revision>
  <dcterms:created xsi:type="dcterms:W3CDTF">2018-09-30T13:32:01Z</dcterms:created>
  <dcterms:modified xsi:type="dcterms:W3CDTF">2018-11-08T07:15:20Z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0x010100E67A0CA821E48743A2FDEAEB924AD6B1</vt:lpwstr>
  </property>
</Properties>
</file>